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8"/>
  </p:notesMasterIdLst>
  <p:handoutMasterIdLst>
    <p:handoutMasterId r:id="rId39"/>
  </p:handoutMasterIdLst>
  <p:sldIdLst>
    <p:sldId id="448" r:id="rId2"/>
    <p:sldId id="500" r:id="rId3"/>
    <p:sldId id="450" r:id="rId4"/>
    <p:sldId id="449" r:id="rId5"/>
    <p:sldId id="451" r:id="rId6"/>
    <p:sldId id="490" r:id="rId7"/>
    <p:sldId id="494" r:id="rId8"/>
    <p:sldId id="495" r:id="rId9"/>
    <p:sldId id="497" r:id="rId10"/>
    <p:sldId id="498" r:id="rId11"/>
    <p:sldId id="496" r:id="rId12"/>
    <p:sldId id="502" r:id="rId13"/>
    <p:sldId id="518" r:id="rId14"/>
    <p:sldId id="503" r:id="rId15"/>
    <p:sldId id="499" r:id="rId16"/>
    <p:sldId id="501" r:id="rId17"/>
    <p:sldId id="493" r:id="rId18"/>
    <p:sldId id="505" r:id="rId19"/>
    <p:sldId id="506" r:id="rId20"/>
    <p:sldId id="507" r:id="rId21"/>
    <p:sldId id="508" r:id="rId22"/>
    <p:sldId id="509" r:id="rId23"/>
    <p:sldId id="515" r:id="rId24"/>
    <p:sldId id="510" r:id="rId25"/>
    <p:sldId id="511" r:id="rId26"/>
    <p:sldId id="512" r:id="rId27"/>
    <p:sldId id="513" r:id="rId28"/>
    <p:sldId id="514" r:id="rId29"/>
    <p:sldId id="520" r:id="rId30"/>
    <p:sldId id="522" r:id="rId31"/>
    <p:sldId id="521" r:id="rId32"/>
    <p:sldId id="523" r:id="rId33"/>
    <p:sldId id="524" r:id="rId34"/>
    <p:sldId id="525" r:id="rId35"/>
    <p:sldId id="516" r:id="rId36"/>
    <p:sldId id="517" r:id="rId37"/>
  </p:sldIdLst>
  <p:sldSz cx="13004800" cy="9753600"/>
  <p:notesSz cx="6858000" cy="9144000"/>
  <p:defaultTextStyle>
    <a:defPPr>
      <a:defRPr lang="en-US"/>
    </a:defPPr>
    <a:lvl1pPr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1pPr>
    <a:lvl2pPr marL="4572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2pPr>
    <a:lvl3pPr marL="9144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3pPr>
    <a:lvl4pPr marL="13716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4pPr>
    <a:lvl5pPr marL="1828800" algn="l" rtl="0" fontAlgn="base">
      <a:spcBef>
        <a:spcPct val="0"/>
      </a:spcBef>
      <a:spcAft>
        <a:spcPct val="0"/>
      </a:spcAft>
      <a:defRPr sz="4000" kern="1200">
        <a:solidFill>
          <a:srgbClr val="FFFFFF"/>
        </a:solidFill>
        <a:latin typeface="American Typewriter" charset="0"/>
        <a:ea typeface="ヒラギノ明朝 ProN W3" charset="-128"/>
        <a:cs typeface="+mn-cs"/>
        <a:sym typeface="American Typewriter" charset="0"/>
      </a:defRPr>
    </a:lvl5pPr>
    <a:lvl6pPr marL="22860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6pPr>
    <a:lvl7pPr marL="27432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7pPr>
    <a:lvl8pPr marL="32004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8pPr>
    <a:lvl9pPr marL="3657600" algn="l" defTabSz="914400" rtl="0" eaLnBrk="1" latinLnBrk="0" hangingPunct="1">
      <a:defRPr sz="4000" kern="1200">
        <a:solidFill>
          <a:srgbClr val="FFFFFF"/>
        </a:solidFill>
        <a:latin typeface="American Typewriter" charset="0"/>
        <a:ea typeface="ヒラギノ明朝 ProN W3" charset="-128"/>
        <a:cs typeface="+mn-cs"/>
        <a:sym typeface="American Typewriter"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6CF"/>
    <a:srgbClr val="0089B9"/>
    <a:srgbClr val="BE311A"/>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28" y="258"/>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D987566-48C8-4866-9440-BE4BFDFC9AD1}" type="datetime1">
              <a:rPr lang="nl-NL"/>
              <a:pPr>
                <a:defRPr/>
              </a:pPr>
              <a:t>21-5-2014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F178B2F-13AB-4F5C-91A3-8C9EEEC9C3EB}" type="slidenum">
              <a:rPr lang="nl-NL"/>
              <a:pPr>
                <a:defRPr/>
              </a:pPr>
              <a:t>‹#›</a:t>
            </a:fld>
            <a:endParaRPr 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BF856DF-474B-4FE6-B676-1E94201FFBBB}" type="datetime1">
              <a:rPr lang="nl-NL"/>
              <a:pPr>
                <a:defRPr/>
              </a:pPr>
              <a:t>21-5-2014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noProof="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FA02A7B-E04F-4978-9611-40F34B751C46}" type="slidenum">
              <a:rPr lang="nl-NL"/>
              <a:pPr>
                <a:defRPr/>
              </a:pPr>
              <a:t>‹#›</a:t>
            </a:fld>
            <a:endParaRPr lang="nl-NL"/>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FA02A7B-E04F-4978-9611-40F34B751C46}" type="slidenum">
              <a:rPr lang="nl-NL" smtClean="0"/>
              <a:pPr>
                <a:defRPr/>
              </a:pPr>
              <a:t>8</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28</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29</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30</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31</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32</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33</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idx="5"/>
          </p:nvPr>
        </p:nvSpPr>
        <p:spPr bwMode="auto">
          <a:noFill/>
          <a:ln>
            <a:miter lim="800000"/>
            <a:headEnd/>
            <a:tailEnd/>
          </a:ln>
        </p:spPr>
        <p:txBody>
          <a:bodyPr/>
          <a:lstStyle/>
          <a:p>
            <a:fld id="{430BA090-5124-424D-9BE9-3E351108C4B9}" type="slidenum">
              <a:rPr lang="nl-NL" smtClean="0"/>
              <a:pPr/>
              <a:t>34</a:t>
            </a:fld>
            <a:endParaRPr lang="nl-NL" smtClean="0"/>
          </a:p>
        </p:txBody>
      </p:sp>
      <p:sp>
        <p:nvSpPr>
          <p:cNvPr id="348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4820"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idx="5"/>
          </p:nvPr>
        </p:nvSpPr>
        <p:spPr bwMode="auto">
          <a:noFill/>
          <a:ln>
            <a:miter lim="800000"/>
            <a:headEnd/>
            <a:tailEnd/>
          </a:ln>
        </p:spPr>
        <p:txBody>
          <a:bodyPr/>
          <a:lstStyle/>
          <a:p>
            <a:fld id="{41C49157-837A-4843-B7F8-3B3A0EF881AA}" type="slidenum">
              <a:rPr lang="nl-NL" smtClean="0"/>
              <a:pPr/>
              <a:t>35</a:t>
            </a:fld>
            <a:endParaRPr lang="nl-NL" smtClean="0"/>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5844"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nl-NL" smtClean="0">
                <a:ea typeface="ＭＳ Ｐゴシック" pitchFamily="34" charset="-128"/>
              </a:rPr>
              <a:t>&gt; starting a closing routine, a participant offers the other(s) the chance to embark on a line which will eventually allow silence without implication of fault (Antaki 2002).</a:t>
            </a:r>
          </a:p>
          <a:p>
            <a:endParaRPr lang="nl-NL" smtClean="0">
              <a:ea typeface="ＭＳ Ｐゴシック" pitchFamily="34"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DC79FA7-6625-49AA-918A-AFAA64777D17}" type="slidenum">
              <a:rPr lang="nl-NL" smtClean="0"/>
              <a:pPr/>
              <a:t>18</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2"/>
          <p:cNvSpPr>
            <a:spLocks noGrp="1" noChangeArrowheads="1"/>
          </p:cNvSpPr>
          <p:nvPr>
            <p:ph type="sldNum" sz="quarter" idx="5"/>
          </p:nvPr>
        </p:nvSpPr>
        <p:spPr bwMode="auto">
          <a:noFill/>
          <a:ln>
            <a:miter lim="800000"/>
            <a:headEnd/>
            <a:tailEnd/>
          </a:ln>
        </p:spPr>
        <p:txBody>
          <a:bodyPr/>
          <a:lstStyle/>
          <a:p>
            <a:fld id="{CDADBC44-8655-4E28-942D-85E99116304F}" type="slidenum">
              <a:rPr lang="nl-NL" smtClean="0"/>
              <a:pPr/>
              <a:t>19</a:t>
            </a:fld>
            <a:endParaRPr lang="nl-NL" smtClean="0"/>
          </a:p>
        </p:txBody>
      </p:sp>
      <p:sp>
        <p:nvSpPr>
          <p:cNvPr id="276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27652"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2"/>
          <p:cNvSpPr>
            <a:spLocks noGrp="1" noChangeArrowheads="1"/>
          </p:cNvSpPr>
          <p:nvPr>
            <p:ph type="sldNum" sz="quarter" idx="5"/>
          </p:nvPr>
        </p:nvSpPr>
        <p:spPr bwMode="auto">
          <a:noFill/>
          <a:ln>
            <a:miter lim="800000"/>
            <a:headEnd/>
            <a:tailEnd/>
          </a:ln>
        </p:spPr>
        <p:txBody>
          <a:bodyPr/>
          <a:lstStyle/>
          <a:p>
            <a:fld id="{28A542B9-62E1-4619-9A55-A95159D11D67}" type="slidenum">
              <a:rPr lang="nl-NL" smtClean="0"/>
              <a:pPr/>
              <a:t>20</a:t>
            </a:fld>
            <a:endParaRPr lang="nl-NL" smtClean="0"/>
          </a:p>
        </p:txBody>
      </p:sp>
      <p:sp>
        <p:nvSpPr>
          <p:cNvPr id="286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28676"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nl-NL" smtClean="0">
                <a:ea typeface="ＭＳ Ｐゴシック" pitchFamily="34" charset="-128"/>
              </a:rPr>
              <a:t>No closing: on the phone, 1/36 - case of “non-serious caller”</a:t>
            </a:r>
          </a:p>
          <a:p>
            <a:r>
              <a:rPr lang="nl-NL" smtClean="0">
                <a:ea typeface="ＭＳ Ｐゴシック" pitchFamily="34" charset="-128"/>
              </a:rPr>
              <a:t>Closing initiated by client: on the phone, 31/36</a:t>
            </a:r>
          </a:p>
          <a:p>
            <a:r>
              <a:rPr lang="nl-NL" smtClean="0">
                <a:ea typeface="ＭＳ Ｐゴシック" pitchFamily="34" charset="-128"/>
              </a:rPr>
              <a:t>Closing initiated by counselor: on the phone, 4/36</a:t>
            </a:r>
          </a:p>
          <a:p>
            <a:endParaRPr lang="nl-NL" smtClean="0">
              <a:ea typeface="ＭＳ Ｐゴシック" pitchFamily="34" charset="-128"/>
            </a:endParaRPr>
          </a:p>
          <a:p>
            <a:endParaRPr lang="nl-NL" smtClean="0">
              <a:ea typeface="ＭＳ Ｐゴシック" pitchFamily="34" charset="-128"/>
            </a:endParaRPr>
          </a:p>
          <a:p>
            <a:endParaRPr lang="nl-NL"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135B5614-EA47-4842-9990-E1E223E83695}" type="slidenum">
              <a:rPr lang="nl-NL" smtClean="0"/>
              <a:pPr/>
              <a:t>22</a:t>
            </a:fld>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idx="5"/>
          </p:nvPr>
        </p:nvSpPr>
        <p:spPr bwMode="auto">
          <a:noFill/>
          <a:ln>
            <a:miter lim="800000"/>
            <a:headEnd/>
            <a:tailEnd/>
          </a:ln>
        </p:spPr>
        <p:txBody>
          <a:bodyPr/>
          <a:lstStyle/>
          <a:p>
            <a:fld id="{B9E42DE8-7DA9-4D11-B441-C8820525FADC}" type="slidenum">
              <a:rPr lang="nl-NL" smtClean="0"/>
              <a:pPr/>
              <a:t>24</a:t>
            </a:fld>
            <a:endParaRPr lang="nl-NL"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0724"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2"/>
          <p:cNvSpPr>
            <a:spLocks noGrp="1" noChangeArrowheads="1"/>
          </p:cNvSpPr>
          <p:nvPr>
            <p:ph type="sldNum" sz="quarter" idx="5"/>
          </p:nvPr>
        </p:nvSpPr>
        <p:spPr bwMode="auto">
          <a:noFill/>
          <a:ln>
            <a:miter lim="800000"/>
            <a:headEnd/>
            <a:tailEnd/>
          </a:ln>
        </p:spPr>
        <p:txBody>
          <a:bodyPr/>
          <a:lstStyle/>
          <a:p>
            <a:fld id="{9D1B52CC-9CD0-48E8-8D42-393141348218}" type="slidenum">
              <a:rPr lang="nl-NL" smtClean="0"/>
              <a:pPr/>
              <a:t>25</a:t>
            </a:fld>
            <a:endParaRPr lang="nl-NL"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1748"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2"/>
          <p:cNvSpPr>
            <a:spLocks noGrp="1" noChangeArrowheads="1"/>
          </p:cNvSpPr>
          <p:nvPr>
            <p:ph type="sldNum" sz="quarter" idx="5"/>
          </p:nvPr>
        </p:nvSpPr>
        <p:spPr bwMode="auto">
          <a:noFill/>
          <a:ln>
            <a:miter lim="800000"/>
            <a:headEnd/>
            <a:tailEnd/>
          </a:ln>
        </p:spPr>
        <p:txBody>
          <a:bodyPr/>
          <a:lstStyle/>
          <a:p>
            <a:fld id="{3A289DE0-5D62-4135-B86E-6C808810B2D9}" type="slidenum">
              <a:rPr lang="nl-NL" smtClean="0"/>
              <a:pPr/>
              <a:t>26</a:t>
            </a:fld>
            <a:endParaRPr lang="nl-NL" smtClean="0"/>
          </a:p>
        </p:txBody>
      </p:sp>
      <p:sp>
        <p:nvSpPr>
          <p:cNvPr id="327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2772"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2"/>
          <p:cNvSpPr>
            <a:spLocks noGrp="1" noChangeArrowheads="1"/>
          </p:cNvSpPr>
          <p:nvPr>
            <p:ph type="sldNum" sz="quarter" idx="5"/>
          </p:nvPr>
        </p:nvSpPr>
        <p:spPr bwMode="auto">
          <a:noFill/>
          <a:ln>
            <a:miter lim="800000"/>
            <a:headEnd/>
            <a:tailEnd/>
          </a:ln>
        </p:spPr>
        <p:txBody>
          <a:bodyPr/>
          <a:lstStyle/>
          <a:p>
            <a:fld id="{E4A2C39B-B261-4A01-B442-95F5D32A57B1}" type="slidenum">
              <a:rPr lang="nl-NL" smtClean="0"/>
              <a:pPr/>
              <a:t>27</a:t>
            </a:fld>
            <a:endParaRPr lang="nl-NL"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nl-NL"/>
          </a:p>
        </p:txBody>
      </p:sp>
      <p:sp>
        <p:nvSpPr>
          <p:cNvPr id="33796" name="Rectangle 2"/>
          <p:cNvSpPr>
            <a:spLocks noGrp="1" noChangeArrowheads="1"/>
          </p:cNvSpPr>
          <p:nvPr>
            <p:ph type="body"/>
          </p:nvPr>
        </p:nvSpPr>
        <p:spPr bwMode="auto">
          <a:xfrm>
            <a:off x="1125538" y="4356100"/>
            <a:ext cx="4603750" cy="4111625"/>
          </a:xfrm>
          <a:noFill/>
        </p:spPr>
        <p:txBody>
          <a:bodyPr wrap="none" anchor="ctr"/>
          <a:lstStyle/>
          <a:p>
            <a:endParaRPr lang="nl-NL"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titel en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userDrawn="1"/>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1676400"/>
            <a:ext cx="13003200" cy="5727600"/>
          </a:xfrm>
          <a:solidFill>
            <a:schemeClr val="tx1"/>
          </a:solidFill>
          <a:ln w="25400">
            <a:no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7" name="Titel 1"/>
          <p:cNvSpPr>
            <a:spLocks noGrp="1"/>
          </p:cNvSpPr>
          <p:nvPr>
            <p:ph type="title"/>
          </p:nvPr>
        </p:nvSpPr>
        <p:spPr>
          <a:xfrm>
            <a:off x="900113" y="990600"/>
            <a:ext cx="11049000" cy="609600"/>
          </a:xfrm>
        </p:spPr>
        <p:txBody>
          <a:bodyPr/>
          <a:lstStyle/>
          <a:p>
            <a:r>
              <a:rPr lang="nl-NL" dirty="0" smtClean="0"/>
              <a:t>Titelstijl van model bewerken</a:t>
            </a:r>
            <a:endParaRPr lang="nl-NL" dirty="0"/>
          </a:p>
        </p:txBody>
      </p:sp>
      <p:sp>
        <p:nvSpPr>
          <p:cNvPr id="11"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Arial"/>
                <a:cs typeface="Arial"/>
              </a:defRPr>
            </a:lvl1pPr>
            <a:lvl2pPr marL="0" indent="0">
              <a:buFont typeface="Arial"/>
              <a:buNone/>
              <a:defRPr sz="2500">
                <a:solidFill>
                  <a:srgbClr val="FFFFFF"/>
                </a:solidFill>
                <a:latin typeface="Arial"/>
                <a:cs typeface="Arial"/>
              </a:defRPr>
            </a:lvl2pPr>
            <a:lvl3pPr marL="0" indent="0">
              <a:buFont typeface="Arial"/>
              <a:buNone/>
              <a:defRPr sz="2500">
                <a:solidFill>
                  <a:srgbClr val="FFFFFF"/>
                </a:solidFill>
                <a:latin typeface="Arial"/>
                <a:cs typeface="Arial"/>
              </a:defRPr>
            </a:lvl3pPr>
            <a:lvl4pPr marL="0" indent="0">
              <a:buFont typeface="Arial"/>
              <a:buNone/>
              <a:defRPr sz="2500">
                <a:solidFill>
                  <a:srgbClr val="FFFFFF"/>
                </a:solidFill>
                <a:latin typeface="Arial"/>
                <a:cs typeface="Arial"/>
              </a:defRPr>
            </a:lvl4pPr>
            <a:lvl5pPr marL="0" indent="0">
              <a:buFont typeface="Arial"/>
              <a:buNone/>
              <a:defRPr sz="2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kolom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900113" y="2070100"/>
            <a:ext cx="11049000" cy="6007100"/>
          </a:xfrm>
        </p:spPr>
        <p:txBody>
          <a:bodyPr numCol="2"/>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kolommen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inhoud 2"/>
          <p:cNvSpPr>
            <a:spLocks noGrp="1"/>
          </p:cNvSpPr>
          <p:nvPr>
            <p:ph idx="1"/>
          </p:nvPr>
        </p:nvSpPr>
        <p:spPr>
          <a:xfrm>
            <a:off x="900113" y="2070100"/>
            <a:ext cx="11049000" cy="6007100"/>
          </a:xfrm>
        </p:spPr>
        <p:txBody>
          <a:bodyPr numCol="2"/>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kolom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900000" y="2070000"/>
            <a:ext cx="5328000" cy="6007100"/>
          </a:xfrm>
        </p:spPr>
        <p:txBody>
          <a:bodyPr/>
          <a:lstStyle>
            <a:lvl1pPr marL="0" indent="0">
              <a:buNone/>
              <a:defRPr sz="2500">
                <a:latin typeface="+mn-lt"/>
              </a:defRPr>
            </a:lvl1pPr>
            <a:lvl2pPr marL="0" indent="0">
              <a:buFont typeface="Arial"/>
              <a:buNone/>
              <a:defRPr sz="2500">
                <a:latin typeface="+mn-lt"/>
              </a:defRPr>
            </a:lvl2pPr>
            <a:lvl3pPr marL="0" indent="0">
              <a:buFont typeface="Arial"/>
              <a:buNone/>
              <a:defRPr sz="2500">
                <a:latin typeface="+mn-lt"/>
              </a:defRPr>
            </a:lvl3pPr>
            <a:lvl4pPr marL="0" indent="0">
              <a:buFont typeface="Arial"/>
              <a:buNone/>
              <a:defRPr sz="2500">
                <a:latin typeface="+mn-lt"/>
              </a:defRPr>
            </a:lvl4pPr>
            <a:lvl5pPr marL="0" indent="0">
              <a:buFont typeface="Arial"/>
              <a:buNone/>
              <a:defRPr sz="2500">
                <a:latin typeface="+mn-lt"/>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sym typeface="Kievit-Book"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kolom opsomming met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900000" y="2070000"/>
            <a:ext cx="5328000" cy="6007100"/>
          </a:xfrm>
        </p:spPr>
        <p:txBody>
          <a:bodyPr/>
          <a:lstStyle>
            <a:lvl1pPr>
              <a:defRPr sz="2500">
                <a:latin typeface="+mn-lt"/>
              </a:defRPr>
            </a:lvl1pPr>
            <a:lvl2pPr>
              <a:buFont typeface="Lucida Grande"/>
              <a:buChar char="-"/>
              <a:defRPr sz="2100">
                <a:latin typeface="+mn-lt"/>
              </a:defRPr>
            </a:lvl2pPr>
            <a:lvl3pPr>
              <a:buFont typeface="Lucida Grande"/>
              <a:buChar char="-"/>
              <a:defRPr sz="2100">
                <a:latin typeface="+mn-lt"/>
              </a:defRPr>
            </a:lvl3pPr>
            <a:lvl4pPr>
              <a:buFont typeface="Lucida Grande"/>
              <a:buChar char="-"/>
              <a:defRPr sz="2100">
                <a:latin typeface="+mn-lt"/>
              </a:defRPr>
            </a:lvl4pPr>
            <a:lvl5pPr>
              <a:buFont typeface="Lucida Grande"/>
              <a:buChar char="-"/>
              <a:defRPr sz="2100">
                <a:latin typeface="+mn-lt"/>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afbeelding 2"/>
          <p:cNvSpPr>
            <a:spLocks noGrp="1" noChangeAspect="1"/>
          </p:cNvSpPr>
          <p:nvPr>
            <p:ph type="pic" idx="10"/>
          </p:nvPr>
        </p:nvSpPr>
        <p:spPr>
          <a:xfrm>
            <a:off x="6577200" y="2133600"/>
            <a:ext cx="5328000" cy="3679643"/>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sym typeface="Kievit-Book"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5"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2132012" y="806079"/>
            <a:ext cx="8789988" cy="6592042"/>
          </a:xfrm>
          <a:solidFill>
            <a:schemeClr val="tx1"/>
          </a:solidFill>
          <a:ln w="25400">
            <a:solidFill>
              <a:schemeClr val="tx1"/>
            </a:solidFill>
          </a:ln>
          <a:effectLst>
            <a:outerShdw blurRad="50800" dist="38100" dir="2700000">
              <a:srgbClr val="000000">
                <a:alpha val="43000"/>
              </a:srgbClr>
            </a:outerShdw>
          </a:effectLst>
        </p:spPr>
        <p:txBody>
          <a:bodyPr/>
          <a:lstStyle>
            <a:lvl1pPr marL="0" indent="0">
              <a:buNone/>
              <a:defRPr sz="1400">
                <a:ln w="25400">
                  <a:solidFill>
                    <a:schemeClr val="tx1"/>
                  </a:solidFill>
                </a:ln>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4" name="Tijdelijke aanduiding voor tekst 3"/>
          <p:cNvSpPr>
            <a:spLocks noGrp="1"/>
          </p:cNvSpPr>
          <p:nvPr>
            <p:ph type="body" sz="half" idx="2"/>
          </p:nvPr>
        </p:nvSpPr>
        <p:spPr>
          <a:xfrm>
            <a:off x="2159000" y="7543799"/>
            <a:ext cx="8763000" cy="533401"/>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4"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13004800" cy="8460000"/>
          </a:xfrm>
          <a:ln>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4x">
    <p:spTree>
      <p:nvGrpSpPr>
        <p:cNvPr id="1" name=""/>
        <p:cNvGrpSpPr/>
        <p:nvPr/>
      </p:nvGrpSpPr>
      <p:grpSpPr>
        <a:xfrm>
          <a:off x="0" y="0"/>
          <a:ext cx="0" cy="0"/>
          <a:chOff x="0" y="0"/>
          <a:chExt cx="0" cy="0"/>
        </a:xfrm>
      </p:grpSpPr>
      <p:sp>
        <p:nvSpPr>
          <p:cNvPr id="6" name="Tijdelijke aanduiding voor afbeelding 2"/>
          <p:cNvSpPr>
            <a:spLocks noGrp="1" noChangeAspect="1"/>
          </p:cNvSpPr>
          <p:nvPr/>
        </p:nvSpPr>
        <p:spPr bwMode="auto">
          <a:xfrm>
            <a:off x="10056813" y="5289550"/>
            <a:ext cx="8791575" cy="6591300"/>
          </a:xfrm>
          <a:prstGeom prst="rect">
            <a:avLst/>
          </a:prstGeom>
          <a:noFill/>
          <a:ln w="12700">
            <a:noFill/>
            <a:miter lim="800000"/>
            <a:headEnd/>
            <a:tailEnd/>
          </a:ln>
        </p:spPr>
        <p:txBody>
          <a:bodyPr lIns="50800" tIns="50800" rIns="50800" bIns="50800"/>
          <a:lstStyle/>
          <a:p>
            <a:pPr marL="342900" indent="-342900" eaLnBrk="0" hangingPunct="0">
              <a:buFontTx/>
              <a:buChar char="•"/>
              <a:defRPr/>
            </a:pPr>
            <a:endParaRPr lang="nl-NL" sz="2100">
              <a:solidFill>
                <a:srgbClr val="141313"/>
              </a:solidFill>
              <a:latin typeface="Arial" charset="0"/>
              <a:ea typeface="ＭＳ Ｐゴシック" charset="-128"/>
              <a:sym typeface="Kievit-Book" charset="0"/>
            </a:endParaRPr>
          </a:p>
        </p:txBody>
      </p:sp>
      <p:sp>
        <p:nvSpPr>
          <p:cNvPr id="3" name="Tijdelijke aanduiding voor afbeelding 2"/>
          <p:cNvSpPr>
            <a:spLocks noGrp="1" noChangeAspect="1"/>
          </p:cNvSpPr>
          <p:nvPr>
            <p:ph type="pic" idx="1"/>
          </p:nvPr>
        </p:nvSpPr>
        <p:spPr>
          <a:xfrm>
            <a:off x="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4" name="Tijdelijke aanduiding voor afbeelding 2"/>
          <p:cNvSpPr>
            <a:spLocks noGrp="1" noChangeAspect="1"/>
          </p:cNvSpPr>
          <p:nvPr>
            <p:ph type="pic" idx="10"/>
          </p:nvPr>
        </p:nvSpPr>
        <p:spPr>
          <a:xfrm>
            <a:off x="6502400" y="0"/>
            <a:ext cx="6502400" cy="4248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9" name="Tijdelijke aanduiding voor afbeelding 2"/>
          <p:cNvSpPr>
            <a:spLocks noGrp="1" noChangeAspect="1"/>
          </p:cNvSpPr>
          <p:nvPr>
            <p:ph type="pic" idx="11"/>
          </p:nvPr>
        </p:nvSpPr>
        <p:spPr>
          <a:xfrm>
            <a:off x="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
        <p:nvSpPr>
          <p:cNvPr id="10" name="Tijdelijke aanduiding voor afbeelding 2"/>
          <p:cNvSpPr>
            <a:spLocks noGrp="1" noChangeAspect="1"/>
          </p:cNvSpPr>
          <p:nvPr>
            <p:ph type="pic" idx="12"/>
          </p:nvPr>
        </p:nvSpPr>
        <p:spPr>
          <a:xfrm>
            <a:off x="6502400" y="4240800"/>
            <a:ext cx="6502400" cy="4212000"/>
          </a:xfrm>
          <a:solidFill>
            <a:schemeClr val="tx1"/>
          </a:solidFill>
          <a:ln w="25400">
            <a:solidFill>
              <a:schemeClr val="tx1"/>
            </a:solidFill>
          </a:ln>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sym typeface="Kievit-Book"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900113" y="990600"/>
            <a:ext cx="11049000" cy="1054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smtClean="0">
              <a:sym typeface="Kievit-Book" charset="0"/>
            </a:endParaRPr>
          </a:p>
        </p:txBody>
      </p:sp>
      <p:sp>
        <p:nvSpPr>
          <p:cNvPr id="1027" name="Rectangle 2"/>
          <p:cNvSpPr>
            <a:spLocks noGrp="1" noChangeArrowheads="1"/>
          </p:cNvSpPr>
          <p:nvPr>
            <p:ph type="body" idx="1"/>
          </p:nvPr>
        </p:nvSpPr>
        <p:spPr bwMode="auto">
          <a:xfrm>
            <a:off x="900113" y="2070100"/>
            <a:ext cx="11049000" cy="6007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endParaRPr lang="nl-NL" smtClean="0">
              <a:sym typeface="Kievit-Book" charset="0"/>
            </a:endParaRPr>
          </a:p>
        </p:txBody>
      </p:sp>
      <p:sp>
        <p:nvSpPr>
          <p:cNvPr id="2" name="Line 3"/>
          <p:cNvSpPr>
            <a:spLocks noChangeShapeType="1"/>
          </p:cNvSpPr>
          <p:nvPr/>
        </p:nvSpPr>
        <p:spPr bwMode="auto">
          <a:xfrm>
            <a:off x="0" y="8483600"/>
            <a:ext cx="13003213" cy="0"/>
          </a:xfrm>
          <a:prstGeom prst="line">
            <a:avLst/>
          </a:prstGeom>
          <a:noFill/>
          <a:ln w="25400" cap="flat">
            <a:solidFill>
              <a:schemeClr val="tx1"/>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sp>
        <p:nvSpPr>
          <p:cNvPr id="3" name="Line 5"/>
          <p:cNvSpPr>
            <a:spLocks noChangeShapeType="1"/>
          </p:cNvSpPr>
          <p:nvPr/>
        </p:nvSpPr>
        <p:spPr bwMode="auto">
          <a:xfrm>
            <a:off x="0" y="8483600"/>
            <a:ext cx="13003213" cy="0"/>
          </a:xfrm>
          <a:prstGeom prst="line">
            <a:avLst/>
          </a:prstGeom>
          <a:noFill/>
          <a:ln w="25400" cap="flat">
            <a:solidFill>
              <a:srgbClr val="BE311A"/>
            </a:solidFill>
            <a:prstDash val="solid"/>
            <a:miter lim="800000"/>
            <a:headEnd type="none" w="med" len="med"/>
            <a:tailEnd type="none" w="med" len="med"/>
          </a:ln>
        </p:spPr>
        <p:txBody>
          <a:bodyPr lIns="0" tIns="0" rIns="0" bIns="0"/>
          <a:lstStyle/>
          <a:p>
            <a:pPr algn="ctr">
              <a:defRPr/>
            </a:pPr>
            <a:endParaRPr lang="nl-NL">
              <a:cs typeface="ヒラギノ明朝 ProN W3" charset="-128"/>
            </a:endParaRPr>
          </a:p>
        </p:txBody>
      </p:sp>
      <p:pic>
        <p:nvPicPr>
          <p:cNvPr id="1030" name="Afbeelding 6" descr="logo_RU_NL_A4_CMYK.png"/>
          <p:cNvPicPr>
            <a:picLocks noChangeAspect="1"/>
          </p:cNvPicPr>
          <p:nvPr userDrawn="1"/>
        </p:nvPicPr>
        <p:blipFill>
          <a:blip r:embed="rId14"/>
          <a:srcRect/>
          <a:stretch>
            <a:fillRect/>
          </a:stretch>
        </p:blipFill>
        <p:spPr bwMode="auto">
          <a:xfrm>
            <a:off x="8694738" y="8802688"/>
            <a:ext cx="3805237" cy="6365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3" r:id="rId7"/>
    <p:sldLayoutId id="2147484624" r:id="rId8"/>
    <p:sldLayoutId id="2147484625" r:id="rId9"/>
    <p:sldLayoutId id="2147484626" r:id="rId10"/>
    <p:sldLayoutId id="2147484622"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000" b="1">
          <a:solidFill>
            <a:srgbClr val="BE311A"/>
          </a:solidFill>
          <a:latin typeface="Arial"/>
          <a:ea typeface="ＭＳ Ｐゴシック" charset="-128"/>
          <a:cs typeface="Arial"/>
          <a:sym typeface="Kievit-Book" charset="0"/>
        </a:defRPr>
      </a:lvl1pPr>
      <a:lvl2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2pPr>
      <a:lvl3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3pPr>
      <a:lvl4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4pPr>
      <a:lvl5pPr algn="l" rtl="0" eaLnBrk="0" fontAlgn="base" hangingPunct="0">
        <a:spcBef>
          <a:spcPct val="0"/>
        </a:spcBef>
        <a:spcAft>
          <a:spcPct val="0"/>
        </a:spcAft>
        <a:defRPr sz="3000" b="1">
          <a:solidFill>
            <a:srgbClr val="BE311A"/>
          </a:solidFill>
          <a:latin typeface="Arial" charset="0"/>
          <a:ea typeface="ＭＳ Ｐゴシック" charset="-128"/>
          <a:cs typeface="Arial" charset="0"/>
          <a:sym typeface="Kievit-Book" charset="0"/>
        </a:defRPr>
      </a:lvl5pPr>
      <a:lvl6pPr marL="4572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6pPr>
      <a:lvl7pPr marL="9144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7pPr>
      <a:lvl8pPr marL="13716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8pPr>
      <a:lvl9pPr marL="1828800" algn="l" rtl="0" fontAlgn="base">
        <a:spcBef>
          <a:spcPct val="0"/>
        </a:spcBef>
        <a:spcAft>
          <a:spcPct val="0"/>
        </a:spcAft>
        <a:defRPr sz="4800">
          <a:solidFill>
            <a:srgbClr val="901F1F"/>
          </a:solidFill>
          <a:latin typeface="Kievit-Book" charset="0"/>
          <a:ea typeface="ヒラギノ角ゴ ProN W3" charset="-128"/>
          <a:cs typeface="ヒラギノ角ゴ ProN W3" charset="-128"/>
          <a:sym typeface="Kievit-Book" charset="0"/>
        </a:defRPr>
      </a:lvl9pPr>
    </p:titleStyle>
    <p:bodyStyle>
      <a:lvl1pPr marL="342900" indent="-342900" algn="l" rtl="0" eaLnBrk="0" fontAlgn="base" hangingPunct="0">
        <a:spcBef>
          <a:spcPct val="0"/>
        </a:spcBef>
        <a:spcAft>
          <a:spcPct val="0"/>
        </a:spcAft>
        <a:buChar char="•"/>
        <a:defRPr sz="2500">
          <a:solidFill>
            <a:srgbClr val="141313"/>
          </a:solidFill>
          <a:latin typeface="Arial"/>
          <a:ea typeface="ＭＳ Ｐゴシック" charset="-128"/>
          <a:cs typeface="Arial"/>
          <a:sym typeface="Kievit-Book" charset="0"/>
        </a:defRPr>
      </a:lvl1pPr>
      <a:lvl2pPr marL="742950" indent="-28575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2pPr>
      <a:lvl3pPr marL="11430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3pPr>
      <a:lvl4pPr marL="16002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4pPr>
      <a:lvl5pPr marL="2057400" indent="-228600" algn="l" rtl="0" eaLnBrk="0" fontAlgn="base" hangingPunct="0">
        <a:spcBef>
          <a:spcPct val="0"/>
        </a:spcBef>
        <a:spcAft>
          <a:spcPct val="0"/>
        </a:spcAft>
        <a:buChar char="»"/>
        <a:defRPr sz="3000">
          <a:solidFill>
            <a:srgbClr val="141313"/>
          </a:solidFill>
          <a:latin typeface="+mn-lt"/>
          <a:ea typeface="ＭＳ Ｐゴシック" charset="-128"/>
          <a:cs typeface="+mn-cs"/>
          <a:sym typeface="Kievit-Book" charset="0"/>
        </a:defRPr>
      </a:lvl5pPr>
      <a:lvl6pPr marL="457200" algn="l" rtl="0" fontAlgn="base">
        <a:spcBef>
          <a:spcPct val="0"/>
        </a:spcBef>
        <a:spcAft>
          <a:spcPct val="0"/>
        </a:spcAft>
        <a:defRPr sz="3000">
          <a:solidFill>
            <a:srgbClr val="141313"/>
          </a:solidFill>
          <a:latin typeface="+mn-lt"/>
          <a:ea typeface="+mn-ea"/>
          <a:cs typeface="+mn-cs"/>
          <a:sym typeface="Kievit-Book" charset="0"/>
        </a:defRPr>
      </a:lvl6pPr>
      <a:lvl7pPr marL="914400" algn="l" rtl="0" fontAlgn="base">
        <a:spcBef>
          <a:spcPct val="0"/>
        </a:spcBef>
        <a:spcAft>
          <a:spcPct val="0"/>
        </a:spcAft>
        <a:defRPr sz="3000">
          <a:solidFill>
            <a:srgbClr val="141313"/>
          </a:solidFill>
          <a:latin typeface="+mn-lt"/>
          <a:ea typeface="+mn-ea"/>
          <a:cs typeface="+mn-cs"/>
          <a:sym typeface="Kievit-Book" charset="0"/>
        </a:defRPr>
      </a:lvl7pPr>
      <a:lvl8pPr marL="1371600" algn="l" rtl="0" fontAlgn="base">
        <a:spcBef>
          <a:spcPct val="0"/>
        </a:spcBef>
        <a:spcAft>
          <a:spcPct val="0"/>
        </a:spcAft>
        <a:defRPr sz="3000">
          <a:solidFill>
            <a:srgbClr val="141313"/>
          </a:solidFill>
          <a:latin typeface="+mn-lt"/>
          <a:ea typeface="+mn-ea"/>
          <a:cs typeface="+mn-cs"/>
          <a:sym typeface="Kievit-Book" charset="0"/>
        </a:defRPr>
      </a:lvl8pPr>
      <a:lvl9pPr marL="1828800" algn="l" rtl="0" fontAlgn="base">
        <a:spcBef>
          <a:spcPct val="0"/>
        </a:spcBef>
        <a:spcAft>
          <a:spcPct val="0"/>
        </a:spcAft>
        <a:defRPr sz="3000">
          <a:solidFill>
            <a:srgbClr val="141313"/>
          </a:solidFill>
          <a:latin typeface="+mn-lt"/>
          <a:ea typeface="+mn-ea"/>
          <a:cs typeface="+mn-cs"/>
          <a:sym typeface="Kievit-Book" charset="0"/>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3"/>
          <p:cNvSpPr>
            <a:spLocks noGrp="1"/>
          </p:cNvSpPr>
          <p:nvPr>
            <p:ph type="title"/>
          </p:nvPr>
        </p:nvSpPr>
        <p:spPr>
          <a:xfrm>
            <a:off x="885825" y="1781175"/>
            <a:ext cx="11809413" cy="1054100"/>
          </a:xfrm>
        </p:spPr>
        <p:txBody>
          <a:bodyPr/>
          <a:lstStyle/>
          <a:p>
            <a:r>
              <a:rPr lang="nl-NL" sz="5400" dirty="0" err="1" smtClean="0"/>
              <a:t>Interactionele</a:t>
            </a:r>
            <a:r>
              <a:rPr lang="nl-NL" sz="5400" dirty="0" smtClean="0"/>
              <a:t> dilemma's in online communicatie</a:t>
            </a:r>
            <a:br>
              <a:rPr lang="nl-NL" sz="5400" dirty="0" smtClean="0"/>
            </a:br>
            <a:endParaRPr lang="nl-NL" sz="5400" dirty="0" smtClean="0">
              <a:latin typeface="Arial" pitchFamily="34" charset="0"/>
              <a:ea typeface="ＭＳ Ｐゴシック" pitchFamily="34" charset="-128"/>
              <a:cs typeface="Arial" pitchFamily="34" charset="0"/>
            </a:endParaRPr>
          </a:p>
        </p:txBody>
      </p:sp>
      <p:sp>
        <p:nvSpPr>
          <p:cNvPr id="24579" name="Tijdelijke aanduiding voor inhoud 4"/>
          <p:cNvSpPr>
            <a:spLocks noGrp="1"/>
          </p:cNvSpPr>
          <p:nvPr>
            <p:ph idx="1"/>
          </p:nvPr>
        </p:nvSpPr>
        <p:spPr>
          <a:xfrm>
            <a:off x="813768" y="3148608"/>
            <a:ext cx="11049000" cy="6007100"/>
          </a:xfrm>
        </p:spPr>
        <p:txBody>
          <a:bodyPr/>
          <a:lstStyle/>
          <a:p>
            <a:endParaRPr lang="nl-NL" dirty="0" smtClean="0">
              <a:latin typeface="Arial" pitchFamily="34" charset="0"/>
              <a:ea typeface="ＭＳ Ｐゴシック" pitchFamily="34" charset="-128"/>
              <a:cs typeface="Arial" pitchFamily="34" charset="0"/>
            </a:endParaRPr>
          </a:p>
          <a:p>
            <a:endParaRPr lang="nl-NL" dirty="0" smtClean="0">
              <a:latin typeface="Arial" pitchFamily="34" charset="0"/>
              <a:ea typeface="ＭＳ Ｐゴシック" pitchFamily="34" charset="-128"/>
              <a:cs typeface="Arial" pitchFamily="34" charset="0"/>
            </a:endParaRPr>
          </a:p>
          <a:p>
            <a:endParaRPr lang="nl-NL" dirty="0" smtClean="0">
              <a:latin typeface="Arial" pitchFamily="34" charset="0"/>
              <a:ea typeface="ＭＳ Ｐゴシック" pitchFamily="34" charset="-128"/>
              <a:cs typeface="Arial" pitchFamily="34" charset="0"/>
            </a:endParaRPr>
          </a:p>
          <a:p>
            <a:r>
              <a:rPr lang="nl-NL" dirty="0" err="1" smtClean="0">
                <a:latin typeface="Arial" pitchFamily="34" charset="0"/>
                <a:ea typeface="ＭＳ Ｐゴシック" pitchFamily="34" charset="-128"/>
                <a:cs typeface="Arial" pitchFamily="34" charset="0"/>
              </a:rPr>
              <a:t>Wyke</a:t>
            </a:r>
            <a:r>
              <a:rPr lang="nl-NL" dirty="0" smtClean="0">
                <a:latin typeface="Arial" pitchFamily="34" charset="0"/>
                <a:ea typeface="ＭＳ Ｐゴシック" pitchFamily="34" charset="-128"/>
                <a:cs typeface="Arial" pitchFamily="34" charset="0"/>
              </a:rPr>
              <a:t> </a:t>
            </a:r>
            <a:r>
              <a:rPr lang="nl-NL" dirty="0" smtClean="0">
                <a:latin typeface="Arial" pitchFamily="34" charset="0"/>
                <a:ea typeface="ＭＳ Ｐゴシック" pitchFamily="34" charset="-128"/>
                <a:cs typeface="Arial" pitchFamily="34" charset="0"/>
              </a:rPr>
              <a:t>Stommel</a:t>
            </a:r>
          </a:p>
          <a:p>
            <a:endParaRPr lang="nl-NL" dirty="0" smtClean="0">
              <a:latin typeface="Arial" pitchFamily="34" charset="0"/>
              <a:ea typeface="ＭＳ Ｐゴシック" pitchFamily="34" charset="-128"/>
              <a:cs typeface="Arial" pitchFamily="34" charset="0"/>
            </a:endParaRPr>
          </a:p>
          <a:p>
            <a:r>
              <a:rPr lang="nl-NL" dirty="0" err="1" smtClean="0">
                <a:latin typeface="Arial" pitchFamily="34" charset="0"/>
                <a:ea typeface="ＭＳ Ｐゴシック" pitchFamily="34" charset="-128"/>
                <a:cs typeface="Arial" pitchFamily="34" charset="0"/>
              </a:rPr>
              <a:t>w.stommel</a:t>
            </a:r>
            <a:r>
              <a:rPr lang="nl-NL" dirty="0" smtClean="0">
                <a:latin typeface="Arial" pitchFamily="34" charset="0"/>
                <a:ea typeface="ＭＳ Ｐゴシック" pitchFamily="34" charset="-128"/>
                <a:cs typeface="Arial" pitchFamily="34" charset="0"/>
              </a:rPr>
              <a:t>@</a:t>
            </a:r>
            <a:r>
              <a:rPr lang="nl-NL" smtClean="0">
                <a:latin typeface="Arial" pitchFamily="34" charset="0"/>
                <a:ea typeface="ＭＳ Ｐゴシック" pitchFamily="34" charset="-128"/>
                <a:cs typeface="Arial" pitchFamily="34" charset="0"/>
              </a:rPr>
              <a:t>let.ru.nl</a:t>
            </a:r>
            <a:endParaRPr lang="nl-NL" dirty="0" smtClean="0">
              <a:latin typeface="Arial" pitchFamily="34" charset="0"/>
              <a:ea typeface="ＭＳ Ｐゴシック" pitchFamily="34" charset="-128"/>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cs typeface="Courier New" pitchFamily="49" charset="0"/>
              </a:rPr>
              <a:t>Fragment 1 (1004)  Thread </a:t>
            </a:r>
            <a:r>
              <a:rPr lang="en-GB" dirty="0" err="1" smtClean="0">
                <a:latin typeface="+mn-lt"/>
                <a:cs typeface="Courier New" pitchFamily="49" charset="0"/>
              </a:rPr>
              <a:t>Ivo</a:t>
            </a:r>
            <a:r>
              <a:rPr lang="en-GB" dirty="0" smtClean="0">
                <a:latin typeface="+mn-lt"/>
                <a:cs typeface="Courier New" pitchFamily="49" charset="0"/>
              </a:rPr>
              <a:t> (coach) - </a:t>
            </a:r>
            <a:r>
              <a:rPr lang="en-GB" dirty="0" err="1" smtClean="0">
                <a:latin typeface="+mn-lt"/>
                <a:cs typeface="Courier New" pitchFamily="49" charset="0"/>
              </a:rPr>
              <a:t>Annemieke</a:t>
            </a:r>
            <a:r>
              <a:rPr lang="en-GB" dirty="0" smtClean="0">
                <a:latin typeface="+mn-lt"/>
                <a:cs typeface="Courier New" pitchFamily="49" charset="0"/>
              </a:rPr>
              <a:t> (</a:t>
            </a:r>
            <a:r>
              <a:rPr lang="en-GB" dirty="0" err="1" smtClean="0">
                <a:latin typeface="+mn-lt"/>
                <a:cs typeface="Courier New" pitchFamily="49" charset="0"/>
              </a:rPr>
              <a:t>cliënt</a:t>
            </a:r>
            <a:r>
              <a:rPr lang="en-GB" dirty="0" smtClean="0">
                <a:latin typeface="+mn-lt"/>
                <a:cs typeface="Courier New" pitchFamily="49" charset="0"/>
              </a:rPr>
              <a:t>) </a:t>
            </a:r>
            <a:r>
              <a:rPr lang="nl-NL" dirty="0" smtClean="0">
                <a:latin typeface="+mn-lt"/>
                <a:cs typeface="Courier New" pitchFamily="49" charset="0"/>
              </a:rPr>
              <a:t/>
            </a:r>
            <a:br>
              <a:rPr lang="nl-NL" dirty="0" smtClean="0">
                <a:latin typeface="+mn-lt"/>
                <a:cs typeface="Courier New" pitchFamily="49" charset="0"/>
              </a:rPr>
            </a:br>
            <a:endParaRPr lang="nl-NL" dirty="0">
              <a:latin typeface="+mn-lt"/>
            </a:endParaRPr>
          </a:p>
        </p:txBody>
      </p:sp>
      <p:sp>
        <p:nvSpPr>
          <p:cNvPr id="3" name="Content Placeholder 2"/>
          <p:cNvSpPr>
            <a:spLocks noGrp="1"/>
          </p:cNvSpPr>
          <p:nvPr>
            <p:ph idx="1"/>
          </p:nvPr>
        </p:nvSpPr>
        <p:spPr>
          <a:xfrm>
            <a:off x="885776" y="1708448"/>
            <a:ext cx="11049000" cy="6408712"/>
          </a:xfrm>
        </p:spPr>
        <p:txBody>
          <a:bodyPr/>
          <a:lstStyle/>
          <a:p>
            <a:pPr>
              <a:buNone/>
            </a:pPr>
            <a:r>
              <a:rPr lang="nl-NL" sz="2200" u="sng" dirty="0" smtClean="0">
                <a:latin typeface="Courier New" pitchFamily="49" charset="0"/>
                <a:cs typeface="Courier New" pitchFamily="49" charset="0"/>
              </a:rPr>
              <a:t>Mail 7 –7 juli – cliënt (mailadres)</a:t>
            </a:r>
            <a:endParaRPr lang="nl-NL" sz="2200" dirty="0" smtClean="0">
              <a:latin typeface="Courier New" pitchFamily="49" charset="0"/>
              <a:cs typeface="Courier New" pitchFamily="49" charset="0"/>
            </a:endParaRPr>
          </a:p>
          <a:p>
            <a:pPr>
              <a:buNone/>
            </a:pPr>
            <a:r>
              <a:rPr lang="nl-NL" sz="2200" b="1" dirty="0" smtClean="0">
                <a:latin typeface="Courier New" pitchFamily="49" charset="0"/>
                <a:cs typeface="Courier New" pitchFamily="49" charset="0"/>
              </a:rPr>
              <a:t>Dag Ivo Steur,</a:t>
            </a:r>
            <a:endParaRPr lang="nl-NL" sz="2200" dirty="0" smtClean="0">
              <a:latin typeface="Courier New" pitchFamily="49" charset="0"/>
              <a:cs typeface="Courier New" pitchFamily="49" charset="0"/>
            </a:endParaRPr>
          </a:p>
          <a:p>
            <a:pPr marL="0" indent="0">
              <a:buNone/>
            </a:pPr>
            <a:r>
              <a:rPr lang="nl-NL" sz="2200" dirty="0" smtClean="0">
                <a:latin typeface="Courier New" pitchFamily="49" charset="0"/>
                <a:cs typeface="Courier New" pitchFamily="49" charset="0"/>
              </a:rPr>
              <a:t>Na  les 1 heb ik inderdaad op - stuur naar begeleider- geklikt. […]</a:t>
            </a:r>
          </a:p>
          <a:p>
            <a:pPr>
              <a:buNone/>
            </a:pPr>
            <a:r>
              <a:rPr lang="nl-NL" sz="2200" b="1" dirty="0" smtClean="0">
                <a:latin typeface="Courier New" pitchFamily="49" charset="0"/>
                <a:cs typeface="Courier New" pitchFamily="49" charset="0"/>
              </a:rPr>
              <a:t>met vriendelijke groet</a:t>
            </a:r>
            <a:endParaRPr lang="nl-NL" sz="2200" dirty="0" smtClean="0">
              <a:latin typeface="Courier New" pitchFamily="49" charset="0"/>
              <a:cs typeface="Courier New" pitchFamily="49" charset="0"/>
            </a:endParaRPr>
          </a:p>
          <a:p>
            <a:pPr>
              <a:buNone/>
            </a:pPr>
            <a:r>
              <a:rPr lang="nl-NL" sz="2200" b="1" dirty="0" smtClean="0">
                <a:latin typeface="Courier New" pitchFamily="49" charset="0"/>
                <a:cs typeface="Courier New" pitchFamily="49" charset="0"/>
              </a:rPr>
              <a:t>Annemieke Achterberg</a:t>
            </a:r>
            <a:endParaRPr lang="nl-NL" sz="2200" dirty="0" smtClean="0">
              <a:latin typeface="Courier New" pitchFamily="49" charset="0"/>
              <a:cs typeface="Courier New" pitchFamily="49" charset="0"/>
            </a:endParaRPr>
          </a:p>
          <a:p>
            <a:pPr marL="0" indent="0">
              <a:buNone/>
            </a:pPr>
            <a:r>
              <a:rPr lang="nl-NL" sz="2200" b="1" dirty="0" smtClean="0">
                <a:latin typeface="Courier New" pitchFamily="49" charset="0"/>
                <a:cs typeface="Courier New" pitchFamily="49" charset="0"/>
              </a:rPr>
              <a:t>ps.  is het goed als ik je met Ivo aanspreek en jij mij met Annemieke, zelf vind ik dat prettiger als mevrouw.</a:t>
            </a:r>
            <a:endParaRPr lang="nl-NL"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r>
              <a:rPr lang="nl-NL" sz="2200" u="sng" dirty="0" smtClean="0">
                <a:latin typeface="Courier New" pitchFamily="49" charset="0"/>
                <a:cs typeface="Courier New" pitchFamily="49" charset="0"/>
              </a:rPr>
              <a:t>Mail 8 –8 juli – coach (online omgeving)</a:t>
            </a:r>
          </a:p>
          <a:p>
            <a:pPr>
              <a:buNone/>
            </a:pPr>
            <a:r>
              <a:rPr lang="nl-NL" sz="2200" b="1" dirty="0" smtClean="0">
                <a:latin typeface="Courier New" pitchFamily="49" charset="0"/>
                <a:cs typeface="Courier New" pitchFamily="49" charset="0"/>
              </a:rPr>
              <a:t>Beste mevrouw Achterberg,</a:t>
            </a:r>
            <a:endParaRPr lang="nl-NL" sz="2200" dirty="0" smtClean="0">
              <a:latin typeface="Courier New" pitchFamily="49" charset="0"/>
              <a:cs typeface="Courier New" pitchFamily="49" charset="0"/>
            </a:endParaRPr>
          </a:p>
          <a:p>
            <a:pPr marL="0" indent="0">
              <a:buNone/>
            </a:pPr>
            <a:r>
              <a:rPr lang="nl-NL" sz="2200" dirty="0" smtClean="0">
                <a:latin typeface="Courier New" pitchFamily="49" charset="0"/>
                <a:cs typeface="Courier New" pitchFamily="49" charset="0"/>
              </a:rPr>
              <a:t>[…] Bedankt voor het inzenden van </a:t>
            </a:r>
            <a:r>
              <a:rPr lang="nl-NL" sz="2200" b="1" dirty="0" smtClean="0">
                <a:latin typeface="Courier New" pitchFamily="49" charset="0"/>
                <a:cs typeface="Courier New" pitchFamily="49" charset="0"/>
              </a:rPr>
              <a:t>uw</a:t>
            </a:r>
            <a:r>
              <a:rPr lang="nl-NL" sz="2200" dirty="0" smtClean="0">
                <a:latin typeface="Courier New" pitchFamily="49" charset="0"/>
                <a:cs typeface="Courier New" pitchFamily="49" charset="0"/>
              </a:rPr>
              <a:t> eerste opdracht, ik kan goed zien dat </a:t>
            </a:r>
            <a:r>
              <a:rPr lang="nl-NL" sz="2200" b="1" dirty="0" smtClean="0">
                <a:latin typeface="Courier New" pitchFamily="49" charset="0"/>
                <a:cs typeface="Courier New" pitchFamily="49" charset="0"/>
              </a:rPr>
              <a:t>u</a:t>
            </a:r>
            <a:r>
              <a:rPr lang="nl-NL" sz="2200" dirty="0" smtClean="0">
                <a:latin typeface="Courier New" pitchFamily="49" charset="0"/>
                <a:cs typeface="Courier New" pitchFamily="49" charset="0"/>
              </a:rPr>
              <a:t> flink aan het werk bent gegaan. </a:t>
            </a:r>
            <a:r>
              <a:rPr lang="en-US" sz="2200"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b="1" dirty="0" smtClean="0">
                <a:latin typeface="Courier New" pitchFamily="49" charset="0"/>
                <a:cs typeface="Courier New" pitchFamily="49" charset="0"/>
              </a:rPr>
              <a:t>Met </a:t>
            </a:r>
            <a:r>
              <a:rPr lang="en-US" sz="2200" b="1" dirty="0" err="1" smtClean="0">
                <a:latin typeface="Courier New" pitchFamily="49" charset="0"/>
                <a:cs typeface="Courier New" pitchFamily="49" charset="0"/>
              </a:rPr>
              <a:t>vriendelijke</a:t>
            </a: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groet</a:t>
            </a:r>
            <a:r>
              <a:rPr lang="en-US" sz="2200" b="1"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b="1" dirty="0" err="1" smtClean="0">
                <a:latin typeface="Courier New" pitchFamily="49" charset="0"/>
                <a:cs typeface="Courier New" pitchFamily="49" charset="0"/>
              </a:rPr>
              <a:t>Ivo</a:t>
            </a:r>
            <a:r>
              <a:rPr lang="en-US" sz="2200" b="1"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Steur</a:t>
            </a:r>
            <a:endParaRPr lang="en-US" sz="2200" b="1" dirty="0" smtClean="0">
              <a:latin typeface="Courier New" pitchFamily="49" charset="0"/>
              <a:cs typeface="Courier New" pitchFamily="49" charset="0"/>
            </a:endParaRPr>
          </a:p>
          <a:p>
            <a:pPr>
              <a:buNone/>
            </a:pPr>
            <a:endParaRPr lang="en-US" sz="2200" b="1" dirty="0" smtClean="0">
              <a:latin typeface="Courier New" pitchFamily="49" charset="0"/>
              <a:cs typeface="Courier New" pitchFamily="49" charset="0"/>
            </a:endParaRPr>
          </a:p>
          <a:p>
            <a:pPr>
              <a:buNone/>
            </a:pPr>
            <a:endParaRPr lang="nl-NL" sz="2200" dirty="0" smtClean="0">
              <a:cs typeface="Courier New" pitchFamily="49" charset="0"/>
            </a:endParaRPr>
          </a:p>
          <a:p>
            <a:pPr>
              <a:buNone/>
            </a:pPr>
            <a:endParaRPr lang="nl-NL"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Recipient</a:t>
            </a:r>
            <a:r>
              <a:rPr lang="nl-NL" dirty="0" smtClean="0"/>
              <a:t> design</a:t>
            </a:r>
            <a:endParaRPr lang="nl-NL" dirty="0"/>
          </a:p>
        </p:txBody>
      </p:sp>
      <p:sp>
        <p:nvSpPr>
          <p:cNvPr id="3" name="Content Placeholder 2"/>
          <p:cNvSpPr>
            <a:spLocks noGrp="1"/>
          </p:cNvSpPr>
          <p:nvPr>
            <p:ph idx="1"/>
          </p:nvPr>
        </p:nvSpPr>
        <p:spPr>
          <a:xfrm>
            <a:off x="885776" y="1924472"/>
            <a:ext cx="11049000" cy="6007100"/>
          </a:xfrm>
        </p:spPr>
        <p:txBody>
          <a:bodyPr/>
          <a:lstStyle/>
          <a:p>
            <a:r>
              <a:rPr lang="en-US" dirty="0" err="1" smtClean="0"/>
              <a:t>Ontwerp</a:t>
            </a:r>
            <a:r>
              <a:rPr lang="en-US" dirty="0" smtClean="0"/>
              <a:t> van </a:t>
            </a:r>
            <a:r>
              <a:rPr lang="en-US" dirty="0" err="1" smtClean="0"/>
              <a:t>uitingen</a:t>
            </a:r>
            <a:r>
              <a:rPr lang="en-US" dirty="0" smtClean="0"/>
              <a:t> </a:t>
            </a:r>
            <a:r>
              <a:rPr lang="en-US" dirty="0" err="1" smtClean="0"/>
              <a:t>waarmee</a:t>
            </a:r>
            <a:r>
              <a:rPr lang="en-US" dirty="0" smtClean="0"/>
              <a:t> </a:t>
            </a:r>
            <a:r>
              <a:rPr lang="en-US" dirty="0" err="1" smtClean="0"/>
              <a:t>spreker</a:t>
            </a:r>
            <a:r>
              <a:rPr lang="en-US" dirty="0" smtClean="0"/>
              <a:t> </a:t>
            </a:r>
            <a:r>
              <a:rPr lang="en-US" dirty="0" err="1" smtClean="0"/>
              <a:t>een</a:t>
            </a:r>
            <a:r>
              <a:rPr lang="en-US" dirty="0" smtClean="0"/>
              <a:t> </a:t>
            </a:r>
            <a:r>
              <a:rPr lang="en-US" dirty="0" err="1" smtClean="0"/>
              <a:t>oriëntatie</a:t>
            </a:r>
            <a:r>
              <a:rPr lang="en-US" dirty="0" smtClean="0"/>
              <a:t> </a:t>
            </a:r>
            <a:r>
              <a:rPr lang="en-US" dirty="0" err="1" smtClean="0"/>
              <a:t>naar</a:t>
            </a:r>
            <a:r>
              <a:rPr lang="en-US" dirty="0" smtClean="0"/>
              <a:t>, en </a:t>
            </a:r>
            <a:r>
              <a:rPr lang="en-US" dirty="0" err="1" smtClean="0"/>
              <a:t>gevoeligheid</a:t>
            </a:r>
            <a:r>
              <a:rPr lang="en-US" dirty="0" smtClean="0"/>
              <a:t> </a:t>
            </a:r>
            <a:r>
              <a:rPr lang="en-US" dirty="0" err="1" smtClean="0"/>
              <a:t>voor</a:t>
            </a:r>
            <a:r>
              <a:rPr lang="en-US" dirty="0" smtClean="0"/>
              <a:t> de </a:t>
            </a:r>
            <a:r>
              <a:rPr lang="en-US" dirty="0" err="1" smtClean="0"/>
              <a:t>gesprekspartner</a:t>
            </a:r>
            <a:r>
              <a:rPr lang="en-US" dirty="0" smtClean="0"/>
              <a:t> </a:t>
            </a:r>
            <a:r>
              <a:rPr lang="en-US" dirty="0" err="1" smtClean="0"/>
              <a:t>laat</a:t>
            </a:r>
            <a:r>
              <a:rPr lang="en-US" dirty="0" smtClean="0"/>
              <a:t> </a:t>
            </a:r>
            <a:r>
              <a:rPr lang="en-US" dirty="0" err="1" smtClean="0"/>
              <a:t>zien</a:t>
            </a:r>
            <a:endParaRPr lang="en-US" dirty="0" smtClean="0"/>
          </a:p>
          <a:p>
            <a:endParaRPr lang="en-US" dirty="0" smtClean="0"/>
          </a:p>
          <a:p>
            <a:r>
              <a:rPr lang="en-US" dirty="0" err="1" smtClean="0"/>
              <a:t>Bijv</a:t>
            </a:r>
            <a:r>
              <a:rPr lang="en-US" dirty="0" smtClean="0"/>
              <a:t>. </a:t>
            </a:r>
            <a:r>
              <a:rPr lang="nl-NL" dirty="0" smtClean="0"/>
              <a:t>topicselectie, vraagontwerp, uitspraak, woordkeus</a:t>
            </a:r>
          </a:p>
          <a:p>
            <a:endParaRPr lang="nl-NL" dirty="0" smtClean="0"/>
          </a:p>
          <a:p>
            <a:r>
              <a:rPr lang="nl-NL" dirty="0" smtClean="0"/>
              <a:t>Professionals stellen vaak dezelfde vragen en/of geven vaak dezelfde uitleg/adviezen aan klanten</a:t>
            </a:r>
          </a:p>
          <a:p>
            <a:endParaRPr lang="nl-NL" dirty="0" smtClean="0"/>
          </a:p>
          <a:p>
            <a:r>
              <a:rPr lang="nl-NL" dirty="0" smtClean="0"/>
              <a:t>Preferentie om uitingen voor specifieke klant te ontwerpen &gt; anders kom je verveeld over of niet goed luisterend</a:t>
            </a:r>
          </a:p>
          <a:p>
            <a:endParaRPr lang="nl-NL" dirty="0" smtClean="0"/>
          </a:p>
          <a:p>
            <a:r>
              <a:rPr lang="en-US" dirty="0" err="1" smtClean="0"/>
              <a:t>Bovendien</a:t>
            </a:r>
            <a:r>
              <a:rPr lang="en-US" dirty="0" smtClean="0"/>
              <a:t> is recipient design </a:t>
            </a:r>
            <a:r>
              <a:rPr lang="en-US" dirty="0" err="1" smtClean="0"/>
              <a:t>essentieel</a:t>
            </a:r>
            <a:r>
              <a:rPr lang="en-US" dirty="0" smtClean="0"/>
              <a:t> </a:t>
            </a:r>
            <a:r>
              <a:rPr lang="en-US" dirty="0" err="1" smtClean="0"/>
              <a:t>bij</a:t>
            </a:r>
            <a:r>
              <a:rPr lang="en-US" dirty="0" smtClean="0"/>
              <a:t> het </a:t>
            </a:r>
            <a:r>
              <a:rPr lang="en-US" dirty="0" err="1" smtClean="0"/>
              <a:t>aangaan</a:t>
            </a:r>
            <a:r>
              <a:rPr lang="en-US" dirty="0" smtClean="0"/>
              <a:t> en </a:t>
            </a:r>
            <a:r>
              <a:rPr lang="en-US" dirty="0" err="1" smtClean="0"/>
              <a:t>onderhouden</a:t>
            </a:r>
            <a:r>
              <a:rPr lang="en-US" dirty="0" smtClean="0"/>
              <a:t> van </a:t>
            </a:r>
            <a:r>
              <a:rPr lang="en-US" dirty="0" err="1" smtClean="0"/>
              <a:t>een</a:t>
            </a:r>
            <a:r>
              <a:rPr lang="en-US" dirty="0" smtClean="0"/>
              <a:t> </a:t>
            </a:r>
            <a:r>
              <a:rPr lang="en-US" dirty="0" err="1" smtClean="0"/>
              <a:t>relatie</a:t>
            </a:r>
            <a:r>
              <a:rPr lang="en-US" dirty="0" smtClean="0"/>
              <a:t> met je </a:t>
            </a:r>
            <a:r>
              <a:rPr lang="en-US" dirty="0" err="1" smtClean="0"/>
              <a:t>gesprekspartner</a:t>
            </a:r>
            <a:endParaRPr lang="en-US" dirty="0" smtClean="0"/>
          </a:p>
          <a:p>
            <a:endParaRPr lang="en-US" dirty="0" smtClean="0"/>
          </a:p>
          <a:p>
            <a:r>
              <a:rPr lang="en-US" dirty="0" err="1" smtClean="0"/>
              <a:t>Niet</a:t>
            </a:r>
            <a:r>
              <a:rPr lang="en-US" dirty="0" smtClean="0"/>
              <a:t> </a:t>
            </a:r>
            <a:r>
              <a:rPr lang="en-US" dirty="0" err="1" smtClean="0"/>
              <a:t>alleen</a:t>
            </a:r>
            <a:r>
              <a:rPr lang="en-US" dirty="0" smtClean="0"/>
              <a:t> </a:t>
            </a:r>
            <a:r>
              <a:rPr lang="en-US" dirty="0" err="1" smtClean="0"/>
              <a:t>responsief</a:t>
            </a:r>
            <a:r>
              <a:rPr lang="en-US" dirty="0" smtClean="0"/>
              <a:t> – je </a:t>
            </a:r>
            <a:r>
              <a:rPr lang="en-US" dirty="0" err="1" smtClean="0"/>
              <a:t>kunt</a:t>
            </a:r>
            <a:r>
              <a:rPr lang="en-US" dirty="0" smtClean="0"/>
              <a:t> </a:t>
            </a:r>
            <a:r>
              <a:rPr lang="en-US" dirty="0" err="1" smtClean="0"/>
              <a:t>ook</a:t>
            </a:r>
            <a:r>
              <a:rPr lang="en-US" dirty="0" smtClean="0"/>
              <a:t> </a:t>
            </a:r>
            <a:r>
              <a:rPr lang="en-US" dirty="0" err="1" smtClean="0"/>
              <a:t>een</a:t>
            </a:r>
            <a:r>
              <a:rPr lang="en-US" dirty="0" smtClean="0"/>
              <a:t> </a:t>
            </a:r>
            <a:r>
              <a:rPr lang="en-US" dirty="0" err="1" smtClean="0"/>
              <a:t>initiatief</a:t>
            </a:r>
            <a:r>
              <a:rPr lang="en-US" dirty="0" smtClean="0"/>
              <a:t> </a:t>
            </a:r>
            <a:r>
              <a:rPr lang="en-US" dirty="0" err="1" smtClean="0"/>
              <a:t>nemen</a:t>
            </a:r>
            <a:r>
              <a:rPr lang="en-US" dirty="0" smtClean="0"/>
              <a:t> (</a:t>
            </a:r>
            <a:r>
              <a:rPr lang="en-US" dirty="0" err="1" smtClean="0"/>
              <a:t>meer</a:t>
            </a:r>
            <a:r>
              <a:rPr lang="en-US" dirty="0" smtClean="0"/>
              <a:t>/minder </a:t>
            </a:r>
            <a:r>
              <a:rPr lang="en-US" dirty="0" err="1" smtClean="0"/>
              <a:t>afstand</a:t>
            </a:r>
            <a:r>
              <a:rPr lang="en-US" dirty="0" smtClean="0"/>
              <a:t> tot </a:t>
            </a:r>
            <a:r>
              <a:rPr lang="en-US" dirty="0" err="1" smtClean="0"/>
              <a:t>gesprekspartner</a:t>
            </a:r>
            <a:r>
              <a:rPr lang="en-US" dirty="0" smtClean="0"/>
              <a:t>)</a:t>
            </a:r>
          </a:p>
          <a:p>
            <a:pPr>
              <a:buNone/>
            </a:pPr>
            <a:r>
              <a:rPr lang="en-US" dirty="0" smtClean="0"/>
              <a:t>	</a:t>
            </a:r>
          </a:p>
          <a:p>
            <a:pPr>
              <a:buNone/>
            </a:pPr>
            <a:r>
              <a:rPr lang="en-US" dirty="0" smtClean="0"/>
              <a:t>	</a:t>
            </a:r>
            <a:endParaRPr lang="en-US" i="1" dirty="0" smtClean="0"/>
          </a:p>
          <a:p>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Fragment 2: Wat valt je op?</a:t>
            </a:r>
            <a:endParaRPr lang="nl-NL" dirty="0"/>
          </a:p>
        </p:txBody>
      </p:sp>
      <p:sp>
        <p:nvSpPr>
          <p:cNvPr id="3" name="Content Placeholder 2"/>
          <p:cNvSpPr>
            <a:spLocks noGrp="1"/>
          </p:cNvSpPr>
          <p:nvPr>
            <p:ph idx="1"/>
          </p:nvPr>
        </p:nvSpPr>
        <p:spPr/>
        <p:txBody>
          <a:bodyPr/>
          <a:lstStyle/>
          <a:p>
            <a:pPr marL="0" indent="0">
              <a:buNone/>
            </a:pPr>
            <a:r>
              <a:rPr lang="fr-FR" sz="2200" u="sng" dirty="0" smtClean="0">
                <a:latin typeface="Courier New" pitchFamily="49" charset="0"/>
                <a:cs typeface="Courier New" pitchFamily="49" charset="0"/>
              </a:rPr>
              <a:t>Mail 2 – 1 </a:t>
            </a:r>
            <a:r>
              <a:rPr lang="fr-FR" sz="2200" u="sng" dirty="0" err="1" smtClean="0">
                <a:latin typeface="Courier New" pitchFamily="49" charset="0"/>
                <a:cs typeface="Courier New" pitchFamily="49" charset="0"/>
              </a:rPr>
              <a:t>juli</a:t>
            </a:r>
            <a:r>
              <a:rPr lang="fr-FR" sz="2200" u="sng" dirty="0" smtClean="0">
                <a:latin typeface="Courier New" pitchFamily="49" charset="0"/>
                <a:cs typeface="Courier New" pitchFamily="49" charset="0"/>
              </a:rPr>
              <a:t> – </a:t>
            </a:r>
            <a:r>
              <a:rPr lang="fr-FR" sz="2200" u="sng" dirty="0" err="1" smtClean="0">
                <a:latin typeface="Courier New" pitchFamily="49" charset="0"/>
                <a:cs typeface="Courier New" pitchFamily="49" charset="0"/>
              </a:rPr>
              <a:t>cliënt</a:t>
            </a:r>
            <a:r>
              <a:rPr lang="fr-FR" sz="2200" u="sng" dirty="0" smtClean="0">
                <a:latin typeface="Courier New" pitchFamily="49" charset="0"/>
                <a:cs typeface="Courier New" pitchFamily="49" charset="0"/>
              </a:rPr>
              <a:t> (</a:t>
            </a:r>
            <a:r>
              <a:rPr lang="fr-FR" sz="2200" u="sng" dirty="0" err="1" smtClean="0">
                <a:latin typeface="Courier New" pitchFamily="49" charset="0"/>
                <a:cs typeface="Courier New" pitchFamily="49" charset="0"/>
              </a:rPr>
              <a:t>mailadres</a:t>
            </a:r>
            <a:r>
              <a:rPr lang="fr-FR" sz="2200" u="sng" dirty="0" smtClean="0">
                <a:latin typeface="Courier New" pitchFamily="49" charset="0"/>
                <a:cs typeface="Courier New" pitchFamily="49" charset="0"/>
              </a:rPr>
              <a:t>)</a:t>
            </a:r>
          </a:p>
          <a:p>
            <a:pPr marL="0" indent="0">
              <a:buNone/>
            </a:pPr>
            <a:r>
              <a:rPr lang="nl-NL" sz="2200" dirty="0" smtClean="0">
                <a:latin typeface="Courier New" pitchFamily="49" charset="0"/>
                <a:cs typeface="Courier New" pitchFamily="49" charset="0"/>
              </a:rPr>
              <a:t>beste begeleider,</a:t>
            </a:r>
          </a:p>
          <a:p>
            <a:pPr marL="0" indent="0">
              <a:buNone/>
            </a:pPr>
            <a:r>
              <a:rPr lang="nl-NL" sz="2200" dirty="0" smtClean="0">
                <a:latin typeface="Courier New" pitchFamily="49" charset="0"/>
                <a:cs typeface="Courier New" pitchFamily="49" charset="0"/>
              </a:rPr>
              <a:t>klopt het dat ik elke dag toevoegingen maak op de problemen lijst en die dan niet opstuur maar pas aan het eind van de week? Wat zou inhouden dat pas aan het eind van de wekelijkse opdrachten een overzicht van de problemen inzichtelijk voor u zouden zijn. bij mij ontstond hierover verwarring omdat ik ook heb gelezen dat er automatisch een update naar u/jou gestuurd wordt.</a:t>
            </a:r>
          </a:p>
          <a:p>
            <a:pPr marL="0" indent="0">
              <a:buNone/>
            </a:pPr>
            <a:endParaRPr lang="nl-NL" sz="2200" dirty="0" smtClean="0">
              <a:latin typeface="Courier New" pitchFamily="49" charset="0"/>
              <a:cs typeface="Courier New" pitchFamily="49" charset="0"/>
            </a:endParaRPr>
          </a:p>
          <a:p>
            <a:pPr marL="0" indent="0">
              <a:buNone/>
            </a:pPr>
            <a:r>
              <a:rPr lang="nl-NL" sz="2200" u="sng" dirty="0" smtClean="0">
                <a:latin typeface="Courier New" pitchFamily="49" charset="0"/>
                <a:cs typeface="Courier New" pitchFamily="49" charset="0"/>
              </a:rPr>
              <a:t>Mail 3 – 2 juli – coach (mailadres)</a:t>
            </a:r>
          </a:p>
          <a:p>
            <a:pPr marL="0" indent="0">
              <a:buNone/>
            </a:pPr>
            <a:r>
              <a:rPr lang="nl-NL" sz="2200" dirty="0" smtClean="0">
                <a:latin typeface="Courier New" pitchFamily="49" charset="0"/>
                <a:cs typeface="Courier New" pitchFamily="49" charset="0"/>
              </a:rPr>
              <a:t>Beste mevrouw Achterberg,</a:t>
            </a:r>
          </a:p>
          <a:p>
            <a:pPr marL="0" indent="0">
              <a:buNone/>
            </a:pPr>
            <a:r>
              <a:rPr lang="nl-NL" sz="2200" dirty="0" smtClean="0">
                <a:latin typeface="Courier New" pitchFamily="49" charset="0"/>
                <a:cs typeface="Courier New" pitchFamily="49" charset="0"/>
              </a:rPr>
              <a:t>[…]Omdat ik pas naar uw opdracht kijk wanneer u het heeft opgestuurd, is het prima dat u gedurende de week aanpassingen hieraan verricht en het dan aan het eind van de week opstuurt. […]</a:t>
            </a:r>
          </a:p>
          <a:p>
            <a:pPr marL="0" indent="0">
              <a:buNone/>
            </a:pPr>
            <a:r>
              <a:rPr lang="nl-NL" sz="2200" dirty="0" smtClean="0">
                <a:latin typeface="Courier New" pitchFamily="49" charset="0"/>
                <a:cs typeface="Courier New" pitchFamily="49" charset="0"/>
              </a:rPr>
              <a:t>Met vriendelijke groet van uw begeleider,</a:t>
            </a:r>
          </a:p>
          <a:p>
            <a:pPr marL="0" indent="0">
              <a:buNone/>
            </a:pPr>
            <a:r>
              <a:rPr lang="nl-NL" sz="2200" dirty="0" smtClean="0">
                <a:latin typeface="Courier New" pitchFamily="49" charset="0"/>
                <a:cs typeface="Courier New" pitchFamily="49" charset="0"/>
              </a:rPr>
              <a:t>Ivo Steur</a:t>
            </a:r>
            <a:endParaRPr lang="nl-NL" sz="22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Fragment 2</a:t>
            </a:r>
            <a:endParaRPr lang="nl-NL" dirty="0"/>
          </a:p>
        </p:txBody>
      </p:sp>
      <p:sp>
        <p:nvSpPr>
          <p:cNvPr id="3" name="Content Placeholder 2"/>
          <p:cNvSpPr>
            <a:spLocks noGrp="1"/>
          </p:cNvSpPr>
          <p:nvPr>
            <p:ph idx="1"/>
          </p:nvPr>
        </p:nvSpPr>
        <p:spPr/>
        <p:txBody>
          <a:bodyPr/>
          <a:lstStyle/>
          <a:p>
            <a:pPr marL="0" indent="0">
              <a:buNone/>
            </a:pPr>
            <a:r>
              <a:rPr lang="fr-FR" sz="2200" u="sng" dirty="0" smtClean="0">
                <a:latin typeface="Courier New" pitchFamily="49" charset="0"/>
                <a:cs typeface="Courier New" pitchFamily="49" charset="0"/>
              </a:rPr>
              <a:t>Mail 2 – 1 </a:t>
            </a:r>
            <a:r>
              <a:rPr lang="fr-FR" sz="2200" u="sng" dirty="0" err="1" smtClean="0">
                <a:latin typeface="Courier New" pitchFamily="49" charset="0"/>
                <a:cs typeface="Courier New" pitchFamily="49" charset="0"/>
              </a:rPr>
              <a:t>juli</a:t>
            </a:r>
            <a:r>
              <a:rPr lang="fr-FR" sz="2200" u="sng" dirty="0" smtClean="0">
                <a:latin typeface="Courier New" pitchFamily="49" charset="0"/>
                <a:cs typeface="Courier New" pitchFamily="49" charset="0"/>
              </a:rPr>
              <a:t> – </a:t>
            </a:r>
            <a:r>
              <a:rPr lang="fr-FR" sz="2200" u="sng" dirty="0" err="1" smtClean="0">
                <a:latin typeface="Courier New" pitchFamily="49" charset="0"/>
                <a:cs typeface="Courier New" pitchFamily="49" charset="0"/>
              </a:rPr>
              <a:t>cliënt</a:t>
            </a:r>
            <a:r>
              <a:rPr lang="fr-FR" sz="2200" u="sng" dirty="0" smtClean="0">
                <a:latin typeface="Courier New" pitchFamily="49" charset="0"/>
                <a:cs typeface="Courier New" pitchFamily="49" charset="0"/>
              </a:rPr>
              <a:t> (</a:t>
            </a:r>
            <a:r>
              <a:rPr lang="fr-FR" sz="2200" u="sng" dirty="0" err="1" smtClean="0">
                <a:latin typeface="Courier New" pitchFamily="49" charset="0"/>
                <a:cs typeface="Courier New" pitchFamily="49" charset="0"/>
              </a:rPr>
              <a:t>mailadres</a:t>
            </a:r>
            <a:r>
              <a:rPr lang="fr-FR" sz="2200" u="sng" dirty="0" smtClean="0">
                <a:latin typeface="Courier New" pitchFamily="49" charset="0"/>
                <a:cs typeface="Courier New" pitchFamily="49" charset="0"/>
              </a:rPr>
              <a:t>)</a:t>
            </a:r>
          </a:p>
          <a:p>
            <a:pPr marL="0" indent="0">
              <a:buNone/>
            </a:pPr>
            <a:r>
              <a:rPr lang="nl-NL" sz="2200" b="1" dirty="0" smtClean="0">
                <a:latin typeface="Courier New" pitchFamily="49" charset="0"/>
                <a:cs typeface="Courier New" pitchFamily="49" charset="0"/>
              </a:rPr>
              <a:t>beste begeleider,</a:t>
            </a:r>
          </a:p>
          <a:p>
            <a:pPr marL="0" indent="0">
              <a:buNone/>
            </a:pPr>
            <a:r>
              <a:rPr lang="nl-NL" sz="2200" dirty="0" smtClean="0">
                <a:latin typeface="Courier New" pitchFamily="49" charset="0"/>
                <a:cs typeface="Courier New" pitchFamily="49" charset="0"/>
              </a:rPr>
              <a:t>klopt het dat ik elke dag toevoegingen maak op de problemen lijst en die dan niet opstuur maar pas aan het eind van de week? Wat zou inhouden dat pas aan het eind van de wekelijkse opdrachten een overzicht van de problemen inzichtelijk voor </a:t>
            </a:r>
            <a:r>
              <a:rPr lang="nl-NL" sz="2200" b="1" dirty="0" smtClean="0">
                <a:latin typeface="Courier New" pitchFamily="49" charset="0"/>
                <a:cs typeface="Courier New" pitchFamily="49" charset="0"/>
              </a:rPr>
              <a:t>u </a:t>
            </a:r>
            <a:r>
              <a:rPr lang="nl-NL" sz="2200" dirty="0" smtClean="0">
                <a:latin typeface="Courier New" pitchFamily="49" charset="0"/>
                <a:cs typeface="Courier New" pitchFamily="49" charset="0"/>
              </a:rPr>
              <a:t>zouden zijn. bij mij ontstond hierover verwarring omdat ik ook heb gelezen dat er automatisch een update naar </a:t>
            </a:r>
            <a:r>
              <a:rPr lang="nl-NL" sz="2200" b="1" dirty="0" smtClean="0">
                <a:latin typeface="Courier New" pitchFamily="49" charset="0"/>
                <a:cs typeface="Courier New" pitchFamily="49" charset="0"/>
              </a:rPr>
              <a:t>u/jou </a:t>
            </a:r>
            <a:r>
              <a:rPr lang="nl-NL" sz="2200" dirty="0" smtClean="0">
                <a:latin typeface="Courier New" pitchFamily="49" charset="0"/>
                <a:cs typeface="Courier New" pitchFamily="49" charset="0"/>
              </a:rPr>
              <a:t>gestuurd wordt.</a:t>
            </a:r>
          </a:p>
          <a:p>
            <a:pPr marL="0" indent="0">
              <a:buNone/>
            </a:pPr>
            <a:endParaRPr lang="nl-NL" sz="2200" dirty="0" smtClean="0">
              <a:latin typeface="Courier New" pitchFamily="49" charset="0"/>
              <a:cs typeface="Courier New" pitchFamily="49" charset="0"/>
            </a:endParaRPr>
          </a:p>
          <a:p>
            <a:pPr marL="0" indent="0">
              <a:buNone/>
            </a:pPr>
            <a:r>
              <a:rPr lang="nl-NL" sz="2200" u="sng" dirty="0" smtClean="0">
                <a:latin typeface="Courier New" pitchFamily="49" charset="0"/>
                <a:cs typeface="Courier New" pitchFamily="49" charset="0"/>
              </a:rPr>
              <a:t>Mail 3 – 2 juli – coach (mailadres)</a:t>
            </a:r>
          </a:p>
          <a:p>
            <a:pPr marL="0" indent="0">
              <a:buNone/>
            </a:pPr>
            <a:r>
              <a:rPr lang="nl-NL" sz="2200" b="1" dirty="0" smtClean="0">
                <a:latin typeface="Courier New" pitchFamily="49" charset="0"/>
                <a:cs typeface="Courier New" pitchFamily="49" charset="0"/>
              </a:rPr>
              <a:t>Beste mevrouw Achterberg,</a:t>
            </a:r>
          </a:p>
          <a:p>
            <a:pPr marL="0" indent="0">
              <a:buNone/>
            </a:pPr>
            <a:r>
              <a:rPr lang="nl-NL" sz="2200" dirty="0" smtClean="0">
                <a:latin typeface="Courier New" pitchFamily="49" charset="0"/>
                <a:cs typeface="Courier New" pitchFamily="49" charset="0"/>
              </a:rPr>
              <a:t>[…]Omdat ik pas naar </a:t>
            </a:r>
            <a:r>
              <a:rPr lang="nl-NL" sz="2200" b="1" dirty="0" smtClean="0">
                <a:latin typeface="Courier New" pitchFamily="49" charset="0"/>
                <a:cs typeface="Courier New" pitchFamily="49" charset="0"/>
              </a:rPr>
              <a:t>uw </a:t>
            </a:r>
            <a:r>
              <a:rPr lang="nl-NL" sz="2200" dirty="0" smtClean="0">
                <a:latin typeface="Courier New" pitchFamily="49" charset="0"/>
                <a:cs typeface="Courier New" pitchFamily="49" charset="0"/>
              </a:rPr>
              <a:t>opdracht kijk wanneer u het heeft opgestuurd, is het prima dat </a:t>
            </a:r>
            <a:r>
              <a:rPr lang="nl-NL" sz="2200" b="1" dirty="0" smtClean="0">
                <a:latin typeface="Courier New" pitchFamily="49" charset="0"/>
                <a:cs typeface="Courier New" pitchFamily="49" charset="0"/>
              </a:rPr>
              <a:t>u </a:t>
            </a:r>
            <a:r>
              <a:rPr lang="nl-NL" sz="2200" dirty="0" smtClean="0">
                <a:latin typeface="Courier New" pitchFamily="49" charset="0"/>
                <a:cs typeface="Courier New" pitchFamily="49" charset="0"/>
              </a:rPr>
              <a:t>gedurende de week aanpassingen hieraan verricht en het dan aan het eind van de week opstuurt. […]</a:t>
            </a:r>
          </a:p>
          <a:p>
            <a:pPr marL="0" indent="0">
              <a:buNone/>
            </a:pPr>
            <a:r>
              <a:rPr lang="nl-NL" sz="2200" b="1" dirty="0" smtClean="0">
                <a:latin typeface="Courier New" pitchFamily="49" charset="0"/>
                <a:cs typeface="Courier New" pitchFamily="49" charset="0"/>
              </a:rPr>
              <a:t>Met vriendelijke groet van uw begeleider,</a:t>
            </a:r>
          </a:p>
          <a:p>
            <a:pPr marL="0" indent="0">
              <a:buNone/>
            </a:pPr>
            <a:r>
              <a:rPr lang="nl-NL" sz="2200" b="1" dirty="0" smtClean="0">
                <a:latin typeface="Courier New" pitchFamily="49" charset="0"/>
                <a:cs typeface="Courier New" pitchFamily="49" charset="0"/>
              </a:rPr>
              <a:t>Ivo Steur</a:t>
            </a:r>
            <a:endParaRPr lang="nl-NL" sz="22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768" y="484312"/>
            <a:ext cx="11711409" cy="7808912"/>
          </a:xfrm>
        </p:spPr>
        <p:txBody>
          <a:bodyPr/>
          <a:lstStyle/>
          <a:p>
            <a:pPr marL="0" indent="0">
              <a:buNone/>
            </a:pPr>
            <a:r>
              <a:rPr lang="en-US" sz="2000" u="sng" dirty="0" smtClean="0">
                <a:latin typeface="Courier New" pitchFamily="49" charset="0"/>
                <a:cs typeface="Courier New" pitchFamily="49" charset="0"/>
              </a:rPr>
              <a:t>Mail 7 – 4 </a:t>
            </a:r>
            <a:r>
              <a:rPr lang="en-US" sz="2000" u="sng" dirty="0" err="1" smtClean="0">
                <a:latin typeface="Courier New" pitchFamily="49" charset="0"/>
                <a:cs typeface="Courier New" pitchFamily="49" charset="0"/>
              </a:rPr>
              <a:t>maart</a:t>
            </a:r>
            <a:r>
              <a:rPr lang="en-US" sz="2000" u="sng" dirty="0" smtClean="0">
                <a:latin typeface="Courier New" pitchFamily="49" charset="0"/>
                <a:cs typeface="Courier New" pitchFamily="49" charset="0"/>
              </a:rPr>
              <a:t> (online </a:t>
            </a:r>
            <a:r>
              <a:rPr lang="en-US" sz="2000" u="sng" dirty="0" err="1" smtClean="0">
                <a:latin typeface="Courier New" pitchFamily="49" charset="0"/>
                <a:cs typeface="Courier New" pitchFamily="49" charset="0"/>
              </a:rPr>
              <a:t>omgeving</a:t>
            </a:r>
            <a:r>
              <a:rPr lang="en-US" sz="2000" u="sng" dirty="0" smtClean="0">
                <a:latin typeface="Courier New" pitchFamily="49" charset="0"/>
                <a:cs typeface="Courier New" pitchFamily="49" charset="0"/>
              </a:rPr>
              <a:t>)</a:t>
            </a:r>
          </a:p>
          <a:p>
            <a:pPr marL="0" indent="0">
              <a:buNone/>
            </a:pPr>
            <a:r>
              <a:rPr lang="nl-NL" sz="2000" b="1" dirty="0" smtClean="0">
                <a:latin typeface="Courier New" pitchFamily="49" charset="0"/>
                <a:cs typeface="Courier New" pitchFamily="49" charset="0"/>
              </a:rPr>
              <a:t>Beste Mathilde</a:t>
            </a:r>
            <a:r>
              <a:rPr lang="nl-NL" sz="2000" dirty="0" smtClean="0">
                <a:latin typeface="Courier New" pitchFamily="49" charset="0"/>
                <a:cs typeface="Courier New" pitchFamily="49" charset="0"/>
              </a:rPr>
              <a:t>,</a:t>
            </a:r>
          </a:p>
          <a:p>
            <a:pPr marL="0" indent="0">
              <a:buNone/>
            </a:pPr>
            <a:r>
              <a:rPr lang="nl-NL" sz="2000" dirty="0" smtClean="0">
                <a:latin typeface="Courier New" pitchFamily="49" charset="0"/>
                <a:cs typeface="Courier New" pitchFamily="49" charset="0"/>
              </a:rPr>
              <a:t>Dank </a:t>
            </a:r>
            <a:r>
              <a:rPr lang="nl-NL" sz="2000" b="1" dirty="0" smtClean="0">
                <a:latin typeface="Courier New" pitchFamily="49" charset="0"/>
                <a:cs typeface="Courier New" pitchFamily="49" charset="0"/>
              </a:rPr>
              <a:t>je</a:t>
            </a:r>
            <a:r>
              <a:rPr lang="nl-NL" sz="2000" dirty="0" smtClean="0">
                <a:latin typeface="Courier New" pitchFamily="49" charset="0"/>
                <a:cs typeface="Courier New" pitchFamily="49" charset="0"/>
              </a:rPr>
              <a:t> wel voor </a:t>
            </a:r>
            <a:r>
              <a:rPr lang="nl-NL" sz="2000" b="1" dirty="0" smtClean="0">
                <a:latin typeface="Courier New" pitchFamily="49" charset="0"/>
                <a:cs typeface="Courier New" pitchFamily="49" charset="0"/>
              </a:rPr>
              <a:t>je</a:t>
            </a:r>
            <a:r>
              <a:rPr lang="nl-NL" sz="2000" dirty="0" smtClean="0">
                <a:latin typeface="Courier New" pitchFamily="49" charset="0"/>
                <a:cs typeface="Courier New" pitchFamily="49" charset="0"/>
              </a:rPr>
              <a:t> bericht. […] </a:t>
            </a:r>
            <a:r>
              <a:rPr lang="nl-NL" sz="2000" b="1" dirty="0" smtClean="0">
                <a:latin typeface="Courier New" pitchFamily="49" charset="0"/>
                <a:cs typeface="Courier New" pitchFamily="49" charset="0"/>
              </a:rPr>
              <a:t>Natuurlijk is het geen enkel probleem om je voornaam te gebruiken. Doe dat gerust ook bij mij</a:t>
            </a:r>
            <a:r>
              <a:rPr lang="nl-NL" sz="2000" dirty="0" smtClean="0">
                <a:latin typeface="Courier New" pitchFamily="49" charset="0"/>
                <a:cs typeface="Courier New" pitchFamily="49" charset="0"/>
              </a:rPr>
              <a:t>. […]</a:t>
            </a:r>
          </a:p>
          <a:p>
            <a:pPr marL="0" indent="0">
              <a:buNone/>
            </a:pPr>
            <a:r>
              <a:rPr lang="nl-NL" sz="2000" dirty="0" smtClean="0">
                <a:latin typeface="Courier New" pitchFamily="49" charset="0"/>
                <a:cs typeface="Courier New" pitchFamily="49" charset="0"/>
              </a:rPr>
              <a:t>met vriendelijke groet,</a:t>
            </a:r>
          </a:p>
          <a:p>
            <a:pPr marL="0" indent="0">
              <a:buNone/>
            </a:pPr>
            <a:r>
              <a:rPr lang="nl-NL" sz="2000" b="1" dirty="0" smtClean="0">
                <a:latin typeface="Courier New" pitchFamily="49" charset="0"/>
                <a:cs typeface="Courier New" pitchFamily="49" charset="0"/>
              </a:rPr>
              <a:t>Isa</a:t>
            </a:r>
          </a:p>
          <a:p>
            <a:pPr marL="0" indent="0">
              <a:buNone/>
            </a:pPr>
            <a:r>
              <a:rPr lang="en-US" sz="2000" u="sng" dirty="0" smtClean="0">
                <a:latin typeface="Courier New" pitchFamily="49" charset="0"/>
                <a:cs typeface="Courier New" pitchFamily="49" charset="0"/>
              </a:rPr>
              <a:t>Mail 8 – 9 </a:t>
            </a:r>
            <a:r>
              <a:rPr lang="en-US" sz="2000" u="sng" dirty="0" err="1" smtClean="0">
                <a:latin typeface="Courier New" pitchFamily="49" charset="0"/>
                <a:cs typeface="Courier New" pitchFamily="49" charset="0"/>
              </a:rPr>
              <a:t>maart</a:t>
            </a:r>
            <a:r>
              <a:rPr lang="en-US" sz="2000" u="sng" dirty="0" smtClean="0">
                <a:latin typeface="Courier New" pitchFamily="49" charset="0"/>
                <a:cs typeface="Courier New" pitchFamily="49" charset="0"/>
              </a:rPr>
              <a:t> (online </a:t>
            </a:r>
            <a:r>
              <a:rPr lang="en-US" sz="2000" u="sng" dirty="0" err="1" smtClean="0">
                <a:latin typeface="Courier New" pitchFamily="49" charset="0"/>
                <a:cs typeface="Courier New" pitchFamily="49" charset="0"/>
              </a:rPr>
              <a:t>omgeving</a:t>
            </a:r>
            <a:r>
              <a:rPr lang="en-US" sz="2000" u="sng" dirty="0" smtClean="0">
                <a:latin typeface="Courier New" pitchFamily="49" charset="0"/>
                <a:cs typeface="Courier New" pitchFamily="49" charset="0"/>
              </a:rPr>
              <a:t>)</a:t>
            </a:r>
          </a:p>
          <a:p>
            <a:pPr marL="0" indent="0">
              <a:buNone/>
            </a:pPr>
            <a:r>
              <a:rPr lang="nl-NL" sz="2000" b="1" dirty="0" smtClean="0">
                <a:latin typeface="Courier New" pitchFamily="49" charset="0"/>
                <a:cs typeface="Courier New" pitchFamily="49" charset="0"/>
              </a:rPr>
              <a:t>Beste mevrouw van Dijk</a:t>
            </a:r>
            <a:r>
              <a:rPr lang="nl-NL" sz="2000" dirty="0" smtClean="0">
                <a:latin typeface="Courier New" pitchFamily="49" charset="0"/>
                <a:cs typeface="Courier New" pitchFamily="49" charset="0"/>
              </a:rPr>
              <a:t>,</a:t>
            </a:r>
          </a:p>
          <a:p>
            <a:pPr marL="0" indent="0">
              <a:buNone/>
            </a:pPr>
            <a:r>
              <a:rPr lang="nl-NL" sz="2000" dirty="0" smtClean="0">
                <a:latin typeface="Courier New" pitchFamily="49" charset="0"/>
                <a:cs typeface="Courier New" pitchFamily="49" charset="0"/>
              </a:rPr>
              <a:t>Bedankt voor het inzenden van </a:t>
            </a:r>
            <a:r>
              <a:rPr lang="nl-NL" sz="2000" b="1" dirty="0" smtClean="0">
                <a:latin typeface="Courier New" pitchFamily="49" charset="0"/>
                <a:cs typeface="Courier New" pitchFamily="49" charset="0"/>
              </a:rPr>
              <a:t>uw</a:t>
            </a:r>
            <a:r>
              <a:rPr lang="nl-NL" sz="2000" dirty="0" smtClean="0">
                <a:latin typeface="Courier New" pitchFamily="49" charset="0"/>
                <a:cs typeface="Courier New" pitchFamily="49" charset="0"/>
              </a:rPr>
              <a:t> tweede opdracht. […]</a:t>
            </a:r>
          </a:p>
          <a:p>
            <a:pPr marL="0" indent="0">
              <a:buNone/>
            </a:pPr>
            <a:r>
              <a:rPr lang="nl-NL" sz="2000" dirty="0" smtClean="0">
                <a:latin typeface="Courier New" pitchFamily="49" charset="0"/>
                <a:cs typeface="Courier New" pitchFamily="49" charset="0"/>
              </a:rPr>
              <a:t>Met vriendelijke groet,</a:t>
            </a:r>
          </a:p>
          <a:p>
            <a:pPr marL="0" indent="0">
              <a:buNone/>
            </a:pPr>
            <a:r>
              <a:rPr lang="nl-NL" sz="2000" b="1" dirty="0" smtClean="0">
                <a:latin typeface="Courier New" pitchFamily="49" charset="0"/>
                <a:cs typeface="Courier New" pitchFamily="49" charset="0"/>
              </a:rPr>
              <a:t>Isa van </a:t>
            </a:r>
            <a:r>
              <a:rPr lang="nl-NL" sz="2000" b="1" dirty="0" err="1" smtClean="0">
                <a:latin typeface="Courier New" pitchFamily="49" charset="0"/>
                <a:cs typeface="Courier New" pitchFamily="49" charset="0"/>
              </a:rPr>
              <a:t>Hillegom</a:t>
            </a:r>
            <a:endParaRPr lang="nl-NL" sz="2000" b="1" dirty="0" smtClean="0">
              <a:latin typeface="Courier New" pitchFamily="49" charset="0"/>
              <a:cs typeface="Courier New" pitchFamily="49" charset="0"/>
            </a:endParaRPr>
          </a:p>
          <a:p>
            <a:pPr marL="0" indent="0">
              <a:buNone/>
            </a:pPr>
            <a:r>
              <a:rPr lang="en-US" sz="2000" u="sng" dirty="0" smtClean="0">
                <a:latin typeface="Courier New" pitchFamily="49" charset="0"/>
                <a:cs typeface="Courier New" pitchFamily="49" charset="0"/>
              </a:rPr>
              <a:t>Mail 9 – 9 </a:t>
            </a:r>
            <a:r>
              <a:rPr lang="en-US" sz="2000" u="sng" dirty="0" err="1" smtClean="0">
                <a:latin typeface="Courier New" pitchFamily="49" charset="0"/>
                <a:cs typeface="Courier New" pitchFamily="49" charset="0"/>
              </a:rPr>
              <a:t>maart</a:t>
            </a:r>
            <a:r>
              <a:rPr lang="en-US" sz="2000" u="sng" dirty="0" smtClean="0">
                <a:latin typeface="Courier New" pitchFamily="49" charset="0"/>
                <a:cs typeface="Courier New" pitchFamily="49" charset="0"/>
              </a:rPr>
              <a:t> (online </a:t>
            </a:r>
            <a:r>
              <a:rPr lang="en-US" sz="2000" u="sng" dirty="0" err="1" smtClean="0">
                <a:latin typeface="Courier New" pitchFamily="49" charset="0"/>
                <a:cs typeface="Courier New" pitchFamily="49" charset="0"/>
              </a:rPr>
              <a:t>omgeving</a:t>
            </a:r>
            <a:r>
              <a:rPr lang="en-US" sz="2000" u="sng" dirty="0" smtClean="0">
                <a:latin typeface="Courier New" pitchFamily="49" charset="0"/>
                <a:cs typeface="Courier New" pitchFamily="49" charset="0"/>
              </a:rPr>
              <a:t>)</a:t>
            </a:r>
          </a:p>
          <a:p>
            <a:pPr marL="0" indent="0">
              <a:buNone/>
            </a:pPr>
            <a:r>
              <a:rPr lang="nl-NL" sz="2000" b="1" dirty="0" smtClean="0">
                <a:latin typeface="Courier New" pitchFamily="49" charset="0"/>
                <a:cs typeface="Courier New" pitchFamily="49" charset="0"/>
              </a:rPr>
              <a:t>Beste Mathilde</a:t>
            </a:r>
            <a:r>
              <a:rPr lang="nl-NL" sz="2000" dirty="0" smtClean="0">
                <a:latin typeface="Courier New" pitchFamily="49" charset="0"/>
                <a:cs typeface="Courier New" pitchFamily="49" charset="0"/>
              </a:rPr>
              <a:t>,</a:t>
            </a:r>
          </a:p>
          <a:p>
            <a:pPr marL="0" indent="0">
              <a:buNone/>
            </a:pPr>
            <a:r>
              <a:rPr lang="nl-NL" sz="2000" dirty="0" smtClean="0">
                <a:latin typeface="Courier New" pitchFamily="49" charset="0"/>
                <a:cs typeface="Courier New" pitchFamily="49" charset="0"/>
              </a:rPr>
              <a:t>Dit is al weer de derde week! In les 3 wordt uitleg gegeven over welke strategieën </a:t>
            </a:r>
            <a:r>
              <a:rPr lang="nl-NL" sz="2000" b="1" dirty="0" smtClean="0">
                <a:latin typeface="Courier New" pitchFamily="49" charset="0"/>
                <a:cs typeface="Courier New" pitchFamily="49" charset="0"/>
              </a:rPr>
              <a:t>u</a:t>
            </a:r>
            <a:r>
              <a:rPr lang="nl-NL" sz="2000" dirty="0" smtClean="0">
                <a:latin typeface="Courier New" pitchFamily="49" charset="0"/>
                <a:cs typeface="Courier New" pitchFamily="49" charset="0"/>
              </a:rPr>
              <a:t> kunt gebruiken om met de onbelangrijke problemen om te gaan en negatieve gedachten de baas blijft. [...]</a:t>
            </a:r>
          </a:p>
          <a:p>
            <a:pPr marL="0" indent="0">
              <a:buNone/>
            </a:pPr>
            <a:r>
              <a:rPr lang="nl-NL" sz="2000" dirty="0" smtClean="0">
                <a:latin typeface="Courier New" pitchFamily="49" charset="0"/>
                <a:cs typeface="Courier New" pitchFamily="49" charset="0"/>
              </a:rPr>
              <a:t>Met vriendelijke groet,</a:t>
            </a:r>
          </a:p>
          <a:p>
            <a:pPr marL="0" indent="0">
              <a:buNone/>
            </a:pPr>
            <a:r>
              <a:rPr lang="nl-NL" sz="2000" b="1" dirty="0" smtClean="0">
                <a:latin typeface="Courier New" pitchFamily="49" charset="0"/>
                <a:cs typeface="Courier New" pitchFamily="49" charset="0"/>
              </a:rPr>
              <a:t>Isa</a:t>
            </a:r>
          </a:p>
          <a:p>
            <a:pPr marL="0" indent="0">
              <a:buNone/>
            </a:pPr>
            <a:r>
              <a:rPr lang="nl-NL" sz="2000" u="sng" dirty="0" smtClean="0">
                <a:latin typeface="Courier New" pitchFamily="49" charset="0"/>
                <a:cs typeface="Courier New" pitchFamily="49" charset="0"/>
              </a:rPr>
              <a:t>Mail 10 – 9 maart (online omgeving)</a:t>
            </a:r>
          </a:p>
          <a:p>
            <a:pPr marL="0" indent="0">
              <a:buNone/>
            </a:pPr>
            <a:r>
              <a:rPr lang="nl-NL" sz="2000" b="1" dirty="0" smtClean="0">
                <a:latin typeface="Courier New" pitchFamily="49" charset="0"/>
                <a:cs typeface="Courier New" pitchFamily="49" charset="0"/>
              </a:rPr>
              <a:t>Beste Mathilde</a:t>
            </a:r>
            <a:r>
              <a:rPr lang="nl-NL" sz="2000" dirty="0" smtClean="0">
                <a:latin typeface="Courier New" pitchFamily="49" charset="0"/>
                <a:cs typeface="Courier New" pitchFamily="49" charset="0"/>
              </a:rPr>
              <a:t>,</a:t>
            </a:r>
          </a:p>
          <a:p>
            <a:pPr marL="0" indent="0">
              <a:buNone/>
            </a:pPr>
            <a:r>
              <a:rPr lang="nl-NL" sz="2000" b="1" dirty="0" smtClean="0">
                <a:latin typeface="Courier New" pitchFamily="49" charset="0"/>
                <a:cs typeface="Courier New" pitchFamily="49" charset="0"/>
              </a:rPr>
              <a:t>Excuses voor de aanhef van het vorige bericht, ik zal in het vervolg u aanspreken met uw voornaam</a:t>
            </a:r>
            <a:r>
              <a:rPr lang="nl-NL" sz="2000" dirty="0" smtClean="0">
                <a:latin typeface="Courier New" pitchFamily="49" charset="0"/>
                <a:cs typeface="Courier New" pitchFamily="49" charset="0"/>
              </a:rPr>
              <a:t>.</a:t>
            </a:r>
          </a:p>
          <a:p>
            <a:pPr marL="0" indent="0">
              <a:buNone/>
            </a:pPr>
            <a:r>
              <a:rPr lang="nl-NL" sz="2000" dirty="0" smtClean="0">
                <a:latin typeface="Courier New" pitchFamily="49" charset="0"/>
                <a:cs typeface="Courier New" pitchFamily="49" charset="0"/>
              </a:rPr>
              <a:t>Met vriendelijke groeten,</a:t>
            </a:r>
          </a:p>
          <a:p>
            <a:pPr marL="0" indent="0">
              <a:buNone/>
            </a:pPr>
            <a:r>
              <a:rPr lang="nl-NL" sz="2000" b="1" dirty="0" smtClean="0">
                <a:latin typeface="Courier New" pitchFamily="49" charset="0"/>
                <a:cs typeface="Courier New" pitchFamily="49" charset="0"/>
              </a:rPr>
              <a:t>Isa</a:t>
            </a:r>
          </a:p>
          <a:p>
            <a:pPr marL="0" indent="0">
              <a:buNone/>
            </a:pPr>
            <a:r>
              <a:rPr lang="en-US" sz="2000" u="sng" dirty="0" smtClean="0">
                <a:latin typeface="Courier New" pitchFamily="49" charset="0"/>
                <a:cs typeface="Courier New" pitchFamily="49" charset="0"/>
              </a:rPr>
              <a:t>Mail 11 – 15 </a:t>
            </a:r>
            <a:r>
              <a:rPr lang="en-US" sz="2000" u="sng" dirty="0" err="1" smtClean="0">
                <a:latin typeface="Courier New" pitchFamily="49" charset="0"/>
                <a:cs typeface="Courier New" pitchFamily="49" charset="0"/>
              </a:rPr>
              <a:t>maart</a:t>
            </a:r>
            <a:r>
              <a:rPr lang="en-US" sz="2000" u="sng" dirty="0" smtClean="0">
                <a:latin typeface="Courier New" pitchFamily="49" charset="0"/>
                <a:cs typeface="Courier New" pitchFamily="49" charset="0"/>
              </a:rPr>
              <a:t> (online </a:t>
            </a:r>
            <a:r>
              <a:rPr lang="en-US" sz="2000" u="sng" dirty="0" err="1" smtClean="0">
                <a:latin typeface="Courier New" pitchFamily="49" charset="0"/>
                <a:cs typeface="Courier New" pitchFamily="49" charset="0"/>
              </a:rPr>
              <a:t>omgeving</a:t>
            </a:r>
            <a:r>
              <a:rPr lang="en-US" sz="2000" u="sng" dirty="0" smtClean="0">
                <a:latin typeface="Courier New" pitchFamily="49" charset="0"/>
                <a:cs typeface="Courier New" pitchFamily="49" charset="0"/>
              </a:rPr>
              <a:t>)</a:t>
            </a:r>
          </a:p>
          <a:p>
            <a:pPr marL="0" indent="0">
              <a:buNone/>
            </a:pPr>
            <a:r>
              <a:rPr lang="nl-NL" sz="2000" dirty="0" smtClean="0">
                <a:latin typeface="Courier New" pitchFamily="49" charset="0"/>
                <a:cs typeface="Courier New" pitchFamily="49" charset="0"/>
              </a:rPr>
              <a:t>Beste Mathilde,</a:t>
            </a:r>
          </a:p>
          <a:p>
            <a:pPr marL="0" indent="0">
              <a:buNone/>
            </a:pPr>
            <a:r>
              <a:rPr lang="nl-NL" sz="2000" dirty="0" smtClean="0">
                <a:latin typeface="Courier New" pitchFamily="49" charset="0"/>
                <a:cs typeface="Courier New" pitchFamily="49" charset="0"/>
              </a:rPr>
              <a:t>Nu kunt u beginnen met les 4. […]</a:t>
            </a:r>
          </a:p>
          <a:p>
            <a:pPr marL="0" indent="0">
              <a:buNone/>
            </a:pPr>
            <a:r>
              <a:rPr lang="nl-NL" sz="2000" dirty="0" smtClean="0">
                <a:latin typeface="Courier New" pitchFamily="49" charset="0"/>
                <a:cs typeface="Courier New" pitchFamily="49" charset="0"/>
              </a:rPr>
              <a:t>Met vriendelijke groet,</a:t>
            </a:r>
          </a:p>
          <a:p>
            <a:pPr marL="0" indent="0">
              <a:buNone/>
            </a:pPr>
            <a:r>
              <a:rPr lang="nl-NL" sz="2000" b="1" dirty="0" smtClean="0">
                <a:latin typeface="Courier New" pitchFamily="49" charset="0"/>
                <a:cs typeface="Courier New" pitchFamily="49" charset="0"/>
              </a:rPr>
              <a:t>Isa van </a:t>
            </a:r>
            <a:r>
              <a:rPr lang="nl-NL" sz="2000" b="1" dirty="0" err="1" smtClean="0">
                <a:latin typeface="Courier New" pitchFamily="49" charset="0"/>
                <a:cs typeface="Courier New" pitchFamily="49" charset="0"/>
              </a:rPr>
              <a:t>Hillegom</a:t>
            </a:r>
            <a:endParaRPr lang="nl-NL" sz="2000" b="1" dirty="0">
              <a:latin typeface="Courier New" pitchFamily="49" charset="0"/>
              <a:cs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1" end="2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22" end="2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3" end="2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Bevindingen</a:t>
            </a:r>
            <a:endParaRPr lang="nl-NL" dirty="0"/>
          </a:p>
        </p:txBody>
      </p:sp>
      <p:sp>
        <p:nvSpPr>
          <p:cNvPr id="3" name="Content Placeholder 2"/>
          <p:cNvSpPr>
            <a:spLocks noGrp="1"/>
          </p:cNvSpPr>
          <p:nvPr>
            <p:ph idx="1"/>
          </p:nvPr>
        </p:nvSpPr>
        <p:spPr/>
        <p:txBody>
          <a:bodyPr/>
          <a:lstStyle/>
          <a:p>
            <a:pPr>
              <a:buNone/>
            </a:pPr>
            <a:r>
              <a:rPr lang="nl-NL" b="1" dirty="0" smtClean="0"/>
              <a:t>Cliënten prefereren informeler </a:t>
            </a:r>
            <a:r>
              <a:rPr lang="nl-NL" b="1" dirty="0" err="1" smtClean="0"/>
              <a:t>recipient</a:t>
            </a:r>
            <a:r>
              <a:rPr lang="nl-NL" b="1" dirty="0" smtClean="0"/>
              <a:t> design (begroetingen, aanspreekvormen en afsluitingen)</a:t>
            </a:r>
          </a:p>
          <a:p>
            <a:pPr>
              <a:buNone/>
            </a:pPr>
            <a:endParaRPr lang="nl-NL" b="1" dirty="0" smtClean="0"/>
          </a:p>
          <a:p>
            <a:r>
              <a:rPr lang="nl-NL" b="1" dirty="0" smtClean="0"/>
              <a:t>Verzoek</a:t>
            </a:r>
            <a:r>
              <a:rPr lang="nl-NL" dirty="0" smtClean="0"/>
              <a:t>: Cliënt vraagt om informele aanspreekvorm &gt; coach honoreert dit, maar blijft vaak op onderdelen formeler</a:t>
            </a:r>
          </a:p>
          <a:p>
            <a:endParaRPr lang="nl-NL" b="1" dirty="0" smtClean="0"/>
          </a:p>
          <a:p>
            <a:r>
              <a:rPr lang="nl-NL" b="1" dirty="0" smtClean="0"/>
              <a:t>“Gewoon doen”</a:t>
            </a:r>
            <a:r>
              <a:rPr lang="nl-NL" dirty="0" smtClean="0"/>
              <a:t>: Cliënt begint met informele begroetingen/”je”/voornamen &gt; coach blijft toch vaak formeler</a:t>
            </a:r>
          </a:p>
          <a:p>
            <a:endParaRPr lang="nl-NL" dirty="0" smtClean="0"/>
          </a:p>
          <a:p>
            <a:r>
              <a:rPr lang="nl-NL" b="1" dirty="0" smtClean="0"/>
              <a:t>Foutjes</a:t>
            </a:r>
            <a:r>
              <a:rPr lang="nl-NL" dirty="0" smtClean="0"/>
              <a:t>: Coach laat regelmatig steekje vallen</a:t>
            </a:r>
            <a:endParaRPr lang="nl-NL"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Recipient</a:t>
            </a:r>
            <a:r>
              <a:rPr lang="nl-NL" dirty="0" smtClean="0"/>
              <a:t> design in e-mails</a:t>
            </a:r>
            <a:endParaRPr lang="nl-NL" dirty="0"/>
          </a:p>
        </p:txBody>
      </p:sp>
      <p:sp>
        <p:nvSpPr>
          <p:cNvPr id="3" name="Content Placeholder 2"/>
          <p:cNvSpPr>
            <a:spLocks noGrp="1"/>
          </p:cNvSpPr>
          <p:nvPr>
            <p:ph idx="1"/>
          </p:nvPr>
        </p:nvSpPr>
        <p:spPr/>
        <p:txBody>
          <a:bodyPr/>
          <a:lstStyle/>
          <a:p>
            <a:r>
              <a:rPr lang="nl-NL" dirty="0" smtClean="0"/>
              <a:t>Foutjes in </a:t>
            </a:r>
            <a:r>
              <a:rPr lang="nl-NL" dirty="0" err="1" smtClean="0"/>
              <a:t>recipient</a:t>
            </a:r>
            <a:r>
              <a:rPr lang="nl-NL" dirty="0" smtClean="0"/>
              <a:t> design als gevolg van verschillende kanalen/ </a:t>
            </a:r>
            <a:r>
              <a:rPr lang="nl-NL" dirty="0" err="1" smtClean="0"/>
              <a:t>copy-paste</a:t>
            </a:r>
            <a:r>
              <a:rPr lang="nl-NL" dirty="0" smtClean="0"/>
              <a:t>/ wensen van veel klanten onthouden</a:t>
            </a:r>
          </a:p>
          <a:p>
            <a:endParaRPr lang="nl-NL" dirty="0" smtClean="0"/>
          </a:p>
          <a:p>
            <a:r>
              <a:rPr lang="nl-NL" dirty="0" smtClean="0"/>
              <a:t>Gebrek </a:t>
            </a:r>
            <a:r>
              <a:rPr lang="nl-NL" dirty="0" err="1" smtClean="0"/>
              <a:t>recipient</a:t>
            </a:r>
            <a:r>
              <a:rPr lang="nl-NL" dirty="0" smtClean="0"/>
              <a:t> design: professional komt afstandelijk over</a:t>
            </a:r>
          </a:p>
          <a:p>
            <a:endParaRPr lang="nl-NL" dirty="0" smtClean="0"/>
          </a:p>
          <a:p>
            <a:r>
              <a:rPr lang="en-US" dirty="0" err="1" smtClean="0"/>
              <a:t>Counselingrelatie</a:t>
            </a:r>
            <a:r>
              <a:rPr lang="en-US" dirty="0" smtClean="0"/>
              <a:t> </a:t>
            </a:r>
            <a:r>
              <a:rPr lang="en-US" dirty="0" err="1" smtClean="0"/>
              <a:t>staat</a:t>
            </a:r>
            <a:r>
              <a:rPr lang="en-US" dirty="0" smtClean="0"/>
              <a:t> op het </a:t>
            </a:r>
            <a:r>
              <a:rPr lang="en-US" dirty="0" err="1" smtClean="0"/>
              <a:t>spel</a:t>
            </a:r>
            <a:r>
              <a:rPr lang="en-US" dirty="0" smtClean="0"/>
              <a:t> </a:t>
            </a:r>
            <a:r>
              <a:rPr lang="en-US" dirty="0" err="1" smtClean="0"/>
              <a:t>bij</a:t>
            </a:r>
            <a:r>
              <a:rPr lang="en-US" dirty="0" smtClean="0"/>
              <a:t> </a:t>
            </a:r>
            <a:r>
              <a:rPr lang="en-US" dirty="0" err="1" smtClean="0"/>
              <a:t>begroetingen</a:t>
            </a:r>
            <a:r>
              <a:rPr lang="en-US" dirty="0" smtClean="0"/>
              <a:t>, </a:t>
            </a:r>
            <a:r>
              <a:rPr lang="en-US" dirty="0" err="1" smtClean="0"/>
              <a:t>aanspreekvormen</a:t>
            </a:r>
            <a:r>
              <a:rPr lang="en-US" dirty="0" smtClean="0"/>
              <a:t> en </a:t>
            </a:r>
            <a:r>
              <a:rPr lang="en-US" dirty="0" err="1" smtClean="0"/>
              <a:t>afsluitingen</a:t>
            </a:r>
            <a:r>
              <a:rPr lang="en-US" dirty="0" smtClean="0"/>
              <a:t> in </a:t>
            </a:r>
            <a:r>
              <a:rPr lang="en-US" dirty="0" err="1" smtClean="0"/>
              <a:t>langdurig</a:t>
            </a:r>
            <a:r>
              <a:rPr lang="en-US" dirty="0" smtClean="0"/>
              <a:t> </a:t>
            </a:r>
            <a:r>
              <a:rPr lang="en-US" dirty="0" err="1" smtClean="0"/>
              <a:t>klantcontact</a:t>
            </a:r>
            <a:endParaRPr lang="en-US"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p>
            <a:pPr>
              <a:buNone/>
            </a:pPr>
            <a:r>
              <a:rPr lang="en-US" sz="2000" dirty="0" err="1" smtClean="0"/>
              <a:t>Stommel</a:t>
            </a:r>
            <a:r>
              <a:rPr lang="en-US" sz="2000" dirty="0" smtClean="0"/>
              <a:t>, </a:t>
            </a:r>
            <a:r>
              <a:rPr lang="en-US" sz="2000" dirty="0" err="1" smtClean="0"/>
              <a:t>Wyke</a:t>
            </a:r>
            <a:r>
              <a:rPr lang="en-US" sz="2000" dirty="0" smtClean="0"/>
              <a:t> (2012). Salutations, closings and pronouns; some aspects of recipient design in online </a:t>
            </a:r>
            <a:r>
              <a:rPr lang="en-US" sz="2000" dirty="0" err="1" smtClean="0"/>
              <a:t>counselling</a:t>
            </a:r>
            <a:r>
              <a:rPr lang="en-US" sz="2000" dirty="0" smtClean="0"/>
              <a:t>. </a:t>
            </a:r>
            <a:r>
              <a:rPr lang="en-US" sz="2000" i="1" dirty="0" smtClean="0"/>
              <a:t>Journal of Communication and Medicine 9</a:t>
            </a:r>
            <a:r>
              <a:rPr lang="en-US" sz="2000" dirty="0" smtClean="0"/>
              <a:t>(2), p.145-158.</a:t>
            </a:r>
            <a:endParaRPr lang="nl-NL" sz="2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Voorbeeld 2: </a:t>
            </a:r>
            <a:r>
              <a:rPr lang="nl-NL" sz="3200" dirty="0" err="1" smtClean="0"/>
              <a:t>chatten</a:t>
            </a:r>
            <a:r>
              <a:rPr lang="nl-NL" sz="3200" dirty="0" smtClean="0"/>
              <a:t> met klanten - afsluiten</a:t>
            </a:r>
            <a:endParaRPr lang="nl-NL" dirty="0"/>
          </a:p>
        </p:txBody>
      </p:sp>
      <p:sp>
        <p:nvSpPr>
          <p:cNvPr id="3" name="Content Placeholder 2"/>
          <p:cNvSpPr>
            <a:spLocks noGrp="1"/>
          </p:cNvSpPr>
          <p:nvPr>
            <p:ph idx="1"/>
          </p:nvPr>
        </p:nvSpPr>
        <p:spPr/>
        <p:txBody>
          <a:bodyPr/>
          <a:lstStyle/>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nl-NL" dirty="0" smtClean="0">
                <a:latin typeface="Arial" charset="0"/>
                <a:ea typeface="ＭＳ Ｐゴシック" pitchFamily="34" charset="-128"/>
                <a:cs typeface="Arial" charset="0"/>
              </a:rPr>
              <a:t>Project NWO Begrijpelijke Taal in samenwerking met </a:t>
            </a:r>
            <a:r>
              <a:rPr lang="en-US" dirty="0" err="1" smtClean="0">
                <a:latin typeface="Arial" charset="0"/>
                <a:ea typeface="ＭＳ Ｐゴシック" pitchFamily="34" charset="-128"/>
                <a:cs typeface="Arial" charset="0"/>
              </a:rPr>
              <a:t>Trimbos</a:t>
            </a:r>
            <a:r>
              <a:rPr lang="en-US" dirty="0" smtClean="0">
                <a:latin typeface="Arial" charset="0"/>
                <a:ea typeface="ＭＳ Ｐゴシック" pitchFamily="34" charset="-128"/>
                <a:cs typeface="Arial" charset="0"/>
              </a:rPr>
              <a:t> Institute</a:t>
            </a: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en-US" dirty="0"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en-US" dirty="0" smtClean="0">
                <a:latin typeface="Arial" charset="0"/>
                <a:ea typeface="ＭＳ Ｐゴシック" pitchFamily="34" charset="-128"/>
                <a:cs typeface="Arial" charset="0"/>
              </a:rPr>
              <a:t>32 </a:t>
            </a:r>
            <a:r>
              <a:rPr lang="en-US" dirty="0" err="1" smtClean="0">
                <a:latin typeface="Arial" charset="0"/>
                <a:ea typeface="ＭＳ Ｐゴシック" pitchFamily="34" charset="-128"/>
                <a:cs typeface="Arial" charset="0"/>
              </a:rPr>
              <a:t>chatsessies</a:t>
            </a:r>
            <a:r>
              <a:rPr lang="en-US" dirty="0" smtClean="0">
                <a:latin typeface="Arial" charset="0"/>
                <a:ea typeface="ＭＳ Ｐゴシック" pitchFamily="34" charset="-128"/>
                <a:cs typeface="Arial" charset="0"/>
              </a:rPr>
              <a:t> en 36 </a:t>
            </a:r>
            <a:r>
              <a:rPr lang="en-US" dirty="0" err="1" smtClean="0">
                <a:latin typeface="Arial" charset="0"/>
                <a:ea typeface="ＭＳ Ｐゴシック" pitchFamily="34" charset="-128"/>
                <a:cs typeface="Arial" charset="0"/>
              </a:rPr>
              <a:t>telefoongesprekken</a:t>
            </a:r>
            <a:r>
              <a:rPr lang="en-US" dirty="0" smtClean="0">
                <a:latin typeface="Arial" charset="0"/>
                <a:ea typeface="ＭＳ Ｐゴシック" pitchFamily="34" charset="-128"/>
                <a:cs typeface="Arial" charset="0"/>
              </a:rPr>
              <a:t> van de alcohol en drugs </a:t>
            </a:r>
            <a:r>
              <a:rPr lang="en-US" dirty="0" err="1" smtClean="0">
                <a:latin typeface="Arial" charset="0"/>
                <a:ea typeface="ＭＳ Ｐゴシック" pitchFamily="34" charset="-128"/>
                <a:cs typeface="Arial" charset="0"/>
              </a:rPr>
              <a:t>informatielijn</a:t>
            </a:r>
            <a:endParaRPr lang="en-US" dirty="0"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en-US" dirty="0"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en-US" dirty="0" err="1" smtClean="0">
                <a:latin typeface="Arial" charset="0"/>
                <a:ea typeface="ＭＳ Ｐゴシック" pitchFamily="34" charset="-128"/>
                <a:cs typeface="Arial" charset="0"/>
              </a:rPr>
              <a:t>Methode</a:t>
            </a:r>
            <a:r>
              <a:rPr lang="en-US" dirty="0" smtClean="0">
                <a:latin typeface="Arial" charset="0"/>
                <a:ea typeface="ＭＳ Ｐゴシック" pitchFamily="34" charset="-128"/>
                <a:cs typeface="Arial" charset="0"/>
              </a:rPr>
              <a:t>: </a:t>
            </a:r>
            <a:r>
              <a:rPr lang="en-US" dirty="0" err="1" smtClean="0">
                <a:latin typeface="Arial" charset="0"/>
                <a:ea typeface="ＭＳ Ｐゴシック" pitchFamily="34" charset="-128"/>
                <a:cs typeface="Arial" charset="0"/>
              </a:rPr>
              <a:t>conversatieanalyse</a:t>
            </a:r>
            <a:endParaRPr lang="en-US" dirty="0"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en-US" dirty="0"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en-US" dirty="0" err="1" smtClean="0">
                <a:latin typeface="Arial" charset="0"/>
                <a:ea typeface="ＭＳ Ｐゴシック" pitchFamily="34" charset="-128"/>
                <a:cs typeface="Arial" charset="0"/>
              </a:rPr>
              <a:t>Gebruikersgroep</a:t>
            </a:r>
            <a:endParaRPr lang="en-US" dirty="0" smtClean="0">
              <a:latin typeface="Arial" charset="0"/>
              <a:ea typeface="ＭＳ Ｐゴシック" pitchFamily="34" charset="-128"/>
              <a:cs typeface="Arial" charset="0"/>
            </a:endParaRPr>
          </a:p>
          <a:p>
            <a:endParaRPr lang="nl-NL"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5825" y="1347788"/>
            <a:ext cx="11049000" cy="1054100"/>
          </a:xfrm>
        </p:spPr>
        <p:txBody>
          <a:bodyPr/>
          <a:lstStyle/>
          <a:p>
            <a:r>
              <a:rPr lang="nl-NL" dirty="0" smtClean="0">
                <a:latin typeface="Arial" charset="0"/>
                <a:ea typeface="ＭＳ Ｐゴシック" pitchFamily="34" charset="-128"/>
                <a:cs typeface="Arial" charset="0"/>
              </a:rPr>
              <a:t>Gespreksafsluitingen</a:t>
            </a:r>
          </a:p>
        </p:txBody>
      </p:sp>
      <p:sp>
        <p:nvSpPr>
          <p:cNvPr id="3" name="Content Placeholder 2"/>
          <p:cNvSpPr>
            <a:spLocks noGrp="1"/>
          </p:cNvSpPr>
          <p:nvPr>
            <p:ph idx="1"/>
          </p:nvPr>
        </p:nvSpPr>
        <p:spPr/>
        <p:txBody>
          <a:bodyPr/>
          <a:lstStyle/>
          <a:p>
            <a:pPr>
              <a:buFontTx/>
              <a:buNone/>
              <a:defRPr/>
            </a:pPr>
            <a:endParaRPr lang="nl-NL" dirty="0" smtClean="0"/>
          </a:p>
          <a:p>
            <a:pPr>
              <a:buFontTx/>
              <a:buNone/>
              <a:defRPr/>
            </a:pPr>
            <a:r>
              <a:rPr lang="nl-NL" dirty="0" smtClean="0"/>
              <a:t>Het afsluiten van een gesprek is een “prestatie” (</a:t>
            </a:r>
            <a:r>
              <a:rPr lang="nl-NL" dirty="0" err="1" smtClean="0"/>
              <a:t>Sacks</a:t>
            </a:r>
            <a:r>
              <a:rPr lang="nl-NL" dirty="0" smtClean="0"/>
              <a:t> &amp; </a:t>
            </a:r>
            <a:r>
              <a:rPr lang="nl-NL" dirty="0" err="1" smtClean="0"/>
              <a:t>Schegloff</a:t>
            </a:r>
            <a:r>
              <a:rPr lang="nl-NL" dirty="0" smtClean="0"/>
              <a:t> 1973): </a:t>
            </a:r>
          </a:p>
          <a:p>
            <a:pPr>
              <a:buFontTx/>
              <a:buNone/>
              <a:defRPr/>
            </a:pPr>
            <a:r>
              <a:rPr lang="nl-NL" dirty="0" smtClean="0"/>
              <a:t>	</a:t>
            </a:r>
          </a:p>
          <a:p>
            <a:pPr>
              <a:buFontTx/>
              <a:buNone/>
              <a:defRPr/>
            </a:pPr>
            <a:r>
              <a:rPr lang="nl-NL" sz="2400" dirty="0" smtClean="0"/>
              <a:t>	</a:t>
            </a:r>
            <a:r>
              <a:rPr lang="nl-NL" sz="2400" dirty="0" err="1" smtClean="0"/>
              <a:t>starting</a:t>
            </a:r>
            <a:r>
              <a:rPr lang="nl-NL" sz="2400" dirty="0" smtClean="0"/>
              <a:t> a </a:t>
            </a:r>
            <a:r>
              <a:rPr lang="nl-NL" sz="2400" dirty="0" err="1" smtClean="0"/>
              <a:t>closing</a:t>
            </a:r>
            <a:r>
              <a:rPr lang="nl-NL" sz="2400" dirty="0" smtClean="0"/>
              <a:t> routine, a participant offers the </a:t>
            </a:r>
            <a:r>
              <a:rPr lang="nl-NL" sz="2400" dirty="0" err="1" smtClean="0"/>
              <a:t>other</a:t>
            </a:r>
            <a:r>
              <a:rPr lang="nl-NL" sz="2400" dirty="0" smtClean="0"/>
              <a:t>(s) the </a:t>
            </a:r>
            <a:r>
              <a:rPr lang="nl-NL" sz="2400" dirty="0" err="1" smtClean="0"/>
              <a:t>chance</a:t>
            </a:r>
            <a:r>
              <a:rPr lang="nl-NL" sz="2400" dirty="0" smtClean="0"/>
              <a:t> to </a:t>
            </a:r>
            <a:r>
              <a:rPr lang="nl-NL" sz="2400" dirty="0" err="1" smtClean="0"/>
              <a:t>embark</a:t>
            </a:r>
            <a:r>
              <a:rPr lang="nl-NL" sz="2400" dirty="0" smtClean="0"/>
              <a:t> </a:t>
            </a:r>
            <a:r>
              <a:rPr lang="nl-NL" sz="2400" dirty="0" err="1" smtClean="0"/>
              <a:t>on</a:t>
            </a:r>
            <a:r>
              <a:rPr lang="nl-NL" sz="2400" dirty="0" smtClean="0"/>
              <a:t> a </a:t>
            </a:r>
            <a:r>
              <a:rPr lang="nl-NL" sz="2400" dirty="0" err="1" smtClean="0"/>
              <a:t>line</a:t>
            </a:r>
            <a:r>
              <a:rPr lang="nl-NL" sz="2400" dirty="0" smtClean="0"/>
              <a:t> </a:t>
            </a:r>
            <a:r>
              <a:rPr lang="nl-NL" sz="2400" dirty="0" err="1" smtClean="0"/>
              <a:t>which</a:t>
            </a:r>
            <a:r>
              <a:rPr lang="nl-NL" sz="2400" dirty="0" smtClean="0"/>
              <a:t> </a:t>
            </a:r>
            <a:r>
              <a:rPr lang="nl-NL" sz="2400" dirty="0" err="1" smtClean="0"/>
              <a:t>will</a:t>
            </a:r>
            <a:r>
              <a:rPr lang="nl-NL" sz="2400" dirty="0" smtClean="0"/>
              <a:t> </a:t>
            </a:r>
            <a:r>
              <a:rPr lang="nl-NL" sz="2400" dirty="0" err="1" smtClean="0"/>
              <a:t>eventually</a:t>
            </a:r>
            <a:r>
              <a:rPr lang="nl-NL" sz="2400" dirty="0" smtClean="0"/>
              <a:t> </a:t>
            </a:r>
            <a:r>
              <a:rPr lang="nl-NL" sz="2400" dirty="0" err="1" smtClean="0"/>
              <a:t>allow</a:t>
            </a:r>
            <a:r>
              <a:rPr lang="nl-NL" sz="2400" dirty="0" smtClean="0"/>
              <a:t> </a:t>
            </a:r>
            <a:r>
              <a:rPr lang="nl-NL" sz="2400" dirty="0" err="1" smtClean="0"/>
              <a:t>silence</a:t>
            </a:r>
            <a:r>
              <a:rPr lang="nl-NL" sz="2400" dirty="0" smtClean="0"/>
              <a:t> without </a:t>
            </a:r>
            <a:r>
              <a:rPr lang="nl-NL" sz="2400" dirty="0" err="1" smtClean="0"/>
              <a:t>implication</a:t>
            </a:r>
            <a:r>
              <a:rPr lang="nl-NL" sz="2400" dirty="0" smtClean="0"/>
              <a:t> of </a:t>
            </a:r>
            <a:r>
              <a:rPr lang="nl-NL" sz="2400" dirty="0" err="1" smtClean="0"/>
              <a:t>fault</a:t>
            </a:r>
            <a:r>
              <a:rPr lang="nl-NL" sz="2400" dirty="0" smtClean="0"/>
              <a:t> (</a:t>
            </a:r>
            <a:r>
              <a:rPr lang="nl-NL" sz="2400" dirty="0" err="1" smtClean="0"/>
              <a:t>Antaki</a:t>
            </a:r>
            <a:r>
              <a:rPr lang="nl-NL" sz="2400" dirty="0" smtClean="0"/>
              <a:t> 2002). </a:t>
            </a:r>
          </a:p>
          <a:p>
            <a:pPr>
              <a:buFontTx/>
              <a:buNone/>
              <a:defRPr/>
            </a:pPr>
            <a:endParaRPr lang="nl-NL" dirty="0" smtClean="0"/>
          </a:p>
          <a:p>
            <a:pPr>
              <a:buFontTx/>
              <a:buNone/>
              <a:defRPr/>
            </a:pPr>
            <a:endParaRPr lang="nl-NL" dirty="0" smtClean="0"/>
          </a:p>
          <a:p>
            <a:pPr>
              <a:buFontTx/>
              <a:buNone/>
              <a:defRPr/>
            </a:pPr>
            <a:r>
              <a:rPr lang="nl-NL" dirty="0" smtClean="0"/>
              <a:t>“</a:t>
            </a:r>
            <a:r>
              <a:rPr lang="nl-NL" dirty="0" err="1" smtClean="0"/>
              <a:t>Contextualization</a:t>
            </a:r>
            <a:r>
              <a:rPr lang="nl-NL" dirty="0" smtClean="0"/>
              <a:t> cues” (</a:t>
            </a:r>
            <a:r>
              <a:rPr lang="nl-NL" dirty="0" err="1" smtClean="0"/>
              <a:t>Gumpertz</a:t>
            </a:r>
            <a:r>
              <a:rPr lang="nl-NL" dirty="0" smtClean="0"/>
              <a:t> 1982) in afsluitingen:</a:t>
            </a:r>
          </a:p>
          <a:p>
            <a:pPr>
              <a:buFontTx/>
              <a:buChar char="-"/>
              <a:defRPr/>
            </a:pPr>
            <a:r>
              <a:rPr lang="nl-NL" i="1" dirty="0" err="1" smtClean="0"/>
              <a:t>Ok</a:t>
            </a:r>
            <a:r>
              <a:rPr lang="nl-NL" dirty="0" smtClean="0"/>
              <a:t>, </a:t>
            </a:r>
            <a:r>
              <a:rPr lang="nl-NL" i="1" dirty="0" smtClean="0"/>
              <a:t>nou,</a:t>
            </a:r>
            <a:r>
              <a:rPr lang="nl-NL" dirty="0" smtClean="0"/>
              <a:t> </a:t>
            </a:r>
            <a:r>
              <a:rPr lang="nl-NL" i="1" dirty="0" smtClean="0"/>
              <a:t>dankjewel </a:t>
            </a:r>
            <a:r>
              <a:rPr lang="nl-NL" dirty="0" smtClean="0"/>
              <a:t>&gt; “</a:t>
            </a:r>
            <a:r>
              <a:rPr lang="nl-NL" dirty="0" err="1" smtClean="0"/>
              <a:t>possible</a:t>
            </a:r>
            <a:r>
              <a:rPr lang="nl-NL" dirty="0" smtClean="0"/>
              <a:t> </a:t>
            </a:r>
            <a:r>
              <a:rPr lang="nl-NL" dirty="0" err="1" smtClean="0"/>
              <a:t>pre-closings</a:t>
            </a:r>
            <a:r>
              <a:rPr lang="nl-NL" dirty="0" smtClean="0"/>
              <a:t>” (</a:t>
            </a:r>
            <a:r>
              <a:rPr lang="nl-NL" dirty="0" err="1" smtClean="0"/>
              <a:t>Sacks</a:t>
            </a:r>
            <a:r>
              <a:rPr lang="nl-NL" dirty="0" smtClean="0"/>
              <a:t> &amp; </a:t>
            </a:r>
            <a:r>
              <a:rPr lang="nl-NL" dirty="0" err="1" smtClean="0"/>
              <a:t>Schegloff</a:t>
            </a:r>
            <a:r>
              <a:rPr lang="nl-NL" dirty="0" smtClean="0"/>
              <a:t> 1973)</a:t>
            </a:r>
          </a:p>
          <a:p>
            <a:pPr>
              <a:buFontTx/>
              <a:buChar char="-"/>
              <a:defRPr/>
            </a:pPr>
            <a:r>
              <a:rPr lang="nl-NL" i="1" dirty="0" smtClean="0"/>
              <a:t>Ik zal ze ‘</a:t>
            </a:r>
            <a:r>
              <a:rPr lang="nl-NL" i="1" dirty="0" err="1" smtClean="0"/>
              <a:t>ns</a:t>
            </a:r>
            <a:r>
              <a:rPr lang="nl-NL" i="1" dirty="0" smtClean="0"/>
              <a:t> bellen </a:t>
            </a:r>
            <a:r>
              <a:rPr lang="nl-NL" dirty="0" smtClean="0"/>
              <a:t>&gt; </a:t>
            </a:r>
            <a:r>
              <a:rPr lang="nl-NL" dirty="0" err="1" smtClean="0"/>
              <a:t>action</a:t>
            </a:r>
            <a:r>
              <a:rPr lang="nl-NL" dirty="0" smtClean="0"/>
              <a:t> </a:t>
            </a:r>
            <a:r>
              <a:rPr lang="nl-NL" dirty="0" err="1" smtClean="0"/>
              <a:t>formulations</a:t>
            </a:r>
            <a:r>
              <a:rPr lang="nl-NL" dirty="0" smtClean="0"/>
              <a:t> (</a:t>
            </a:r>
            <a:r>
              <a:rPr lang="nl-NL" dirty="0" err="1" smtClean="0"/>
              <a:t>Gafaranga</a:t>
            </a:r>
            <a:r>
              <a:rPr lang="nl-NL" dirty="0" smtClean="0"/>
              <a:t> &amp; Britten 2004) </a:t>
            </a:r>
          </a:p>
          <a:p>
            <a:pPr>
              <a:buFontTx/>
              <a:buChar char="-"/>
              <a:defRPr/>
            </a:pPr>
            <a:endParaRPr lang="nl-NL" dirty="0" smtClean="0"/>
          </a:p>
          <a:p>
            <a:pPr>
              <a:buFontTx/>
              <a:buChar char="-"/>
              <a:defRPr/>
            </a:pPr>
            <a:endParaRPr lang="nl-NL" dirty="0" smtClean="0"/>
          </a:p>
          <a:p>
            <a:pPr>
              <a:buFontTx/>
              <a:buNone/>
              <a:defRPr/>
            </a:pPr>
            <a:r>
              <a:rPr lang="nl-NL" dirty="0" smtClean="0"/>
              <a:t>Bij voorkeur begint de beller met afsluiten om de gebelde zo min mogelijk tot last te zijn (</a:t>
            </a:r>
            <a:r>
              <a:rPr lang="nl-NL" dirty="0" err="1" smtClean="0"/>
              <a:t>Antaki</a:t>
            </a:r>
            <a:r>
              <a:rPr lang="nl-NL" dirty="0" smtClean="0"/>
              <a:t> 2002, </a:t>
            </a:r>
            <a:r>
              <a:rPr lang="nl-NL" dirty="0" err="1" smtClean="0"/>
              <a:t>Sacks</a:t>
            </a:r>
            <a:r>
              <a:rPr lang="nl-NL" dirty="0" smtClean="0"/>
              <a:t> 1992)</a:t>
            </a:r>
          </a:p>
          <a:p>
            <a:pPr>
              <a:buFontTx/>
              <a:buNone/>
              <a:defRPr/>
            </a:pPr>
            <a:endParaRPr lang="nl-NL" dirty="0" smtClean="0"/>
          </a:p>
          <a:p>
            <a:pPr>
              <a:buFontTx/>
              <a:buNone/>
              <a:defRPr/>
            </a:pPr>
            <a:endParaRPr lang="nl-NL" dirty="0" smtClean="0"/>
          </a:p>
          <a:p>
            <a:pPr>
              <a:buFontTx/>
              <a:buChar char="-"/>
              <a:defRPr/>
            </a:pPr>
            <a:endParaRPr lang="nl-NL"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813768" y="1564432"/>
            <a:ext cx="1087278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Voorbeeld afsluiting telefoongesprek</a:t>
            </a:r>
          </a:p>
        </p:txBody>
      </p:sp>
      <p:sp>
        <p:nvSpPr>
          <p:cNvPr id="10243" name="Rectangle 2"/>
          <p:cNvSpPr>
            <a:spLocks noGrp="1" noChangeArrowheads="1"/>
          </p:cNvSpPr>
          <p:nvPr>
            <p:ph type="body" idx="4294967295"/>
          </p:nvPr>
        </p:nvSpPr>
        <p:spPr>
          <a:xfrm>
            <a:off x="814388" y="2284413"/>
            <a:ext cx="10548937" cy="8154987"/>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814388" y="2284413"/>
          <a:ext cx="9649072" cy="6192787"/>
        </p:xfrm>
        <a:graphic>
          <a:graphicData uri="http://schemas.openxmlformats.org/drawingml/2006/table">
            <a:tbl>
              <a:tblPr/>
              <a:tblGrid>
                <a:gridCol w="559335"/>
                <a:gridCol w="9089737"/>
              </a:tblGrid>
              <a:tr h="6192787">
                <a:tc>
                  <a:txBody>
                    <a:bodyPr/>
                    <a:lstStyle/>
                    <a:p>
                      <a:pPr>
                        <a:lnSpc>
                          <a:spcPct val="100000"/>
                        </a:lnSpc>
                        <a:spcAft>
                          <a:spcPts val="0"/>
                        </a:spcAft>
                      </a:pPr>
                      <a:r>
                        <a:rPr lang="nl-NL" sz="1600" dirty="0" smtClean="0">
                          <a:solidFill>
                            <a:schemeClr val="bg1"/>
                          </a:solidFill>
                          <a:latin typeface="Courier New"/>
                          <a:ea typeface="Calibri"/>
                          <a:cs typeface="Times New Roman"/>
                        </a:rPr>
                        <a:t>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4</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5</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6</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7</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8</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9</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10</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14</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15</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16</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17</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18</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19</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20</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24</a:t>
                      </a:r>
                      <a:endParaRPr lang="nl-NL"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nl-NL" sz="1600" dirty="0">
                          <a:solidFill>
                            <a:srgbClr val="000000"/>
                          </a:solidFill>
                          <a:latin typeface="Courier New"/>
                          <a:ea typeface="Calibri"/>
                          <a:cs typeface="Times New Roman"/>
                        </a:rPr>
                        <a:t>Cl: ja das heel vervelend;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nou maar dan </a:t>
                      </a:r>
                      <a:r>
                        <a:rPr lang="nl-NL" sz="1600" dirty="0" err="1">
                          <a:solidFill>
                            <a:srgbClr val="000000"/>
                          </a:solidFill>
                          <a:latin typeface="Courier New"/>
                          <a:ea typeface="Calibri"/>
                          <a:cs typeface="Times New Roman"/>
                        </a:rPr>
                        <a:t>eeh</a:t>
                      </a:r>
                      <a:r>
                        <a:rPr lang="nl-NL" sz="1600" dirty="0">
                          <a:solidFill>
                            <a:srgbClr val="000000"/>
                          </a:solidFill>
                          <a:latin typeface="Courier New"/>
                          <a:ea typeface="Calibri"/>
                          <a:cs typeface="Times New Roman"/>
                        </a:rPr>
                        <a:t> ja;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ga ik es </a:t>
                      </a:r>
                      <a:r>
                        <a:rPr lang="nl-NL" sz="1600" dirty="0" err="1">
                          <a:solidFill>
                            <a:srgbClr val="000000"/>
                          </a:solidFill>
                          <a:latin typeface="Courier New"/>
                          <a:ea typeface="Calibri"/>
                          <a:cs typeface="Times New Roman"/>
                        </a:rPr>
                        <a:t>effe</a:t>
                      </a:r>
                      <a:r>
                        <a:rPr lang="nl-NL" sz="1600" dirty="0">
                          <a:solidFill>
                            <a:srgbClr val="000000"/>
                          </a:solidFill>
                          <a:latin typeface="Courier New"/>
                          <a:ea typeface="Calibri"/>
                          <a:cs typeface="Times New Roman"/>
                        </a:rPr>
                        <a:t> kijken of ik </a:t>
                      </a:r>
                      <a:r>
                        <a:rPr lang="nl-NL" sz="1600" dirty="0" err="1">
                          <a:solidFill>
                            <a:srgbClr val="000000"/>
                          </a:solidFill>
                          <a:latin typeface="Courier New"/>
                          <a:ea typeface="Calibri"/>
                          <a:cs typeface="Times New Roman"/>
                        </a:rPr>
                        <a:t>effe</a:t>
                      </a:r>
                      <a:r>
                        <a:rPr lang="nl-NL" sz="1600" dirty="0">
                          <a:solidFill>
                            <a:srgbClr val="000000"/>
                          </a:solidFill>
                          <a:latin typeface="Courier New"/>
                          <a:ea typeface="Calibri"/>
                          <a:cs typeface="Times New Roman"/>
                        </a:rPr>
                        <a:t> bij de huisarts nog terecht kan     </a:t>
                      </a:r>
                      <a:endParaRPr lang="nl-NL" sz="1600" dirty="0">
                        <a:latin typeface="Calibri"/>
                        <a:ea typeface="Calibri"/>
                        <a:cs typeface="Times New Roman"/>
                      </a:endParaRPr>
                    </a:p>
                    <a:p>
                      <a:pPr>
                        <a:lnSpc>
                          <a:spcPct val="100000"/>
                        </a:lnSpc>
                        <a:spcAft>
                          <a:spcPts val="0"/>
                        </a:spcAft>
                      </a:pPr>
                      <a:r>
                        <a:rPr lang="nl-NL" sz="1600" dirty="0">
                          <a:solidFill>
                            <a:srgbClr val="000000"/>
                          </a:solidFill>
                          <a:latin typeface="Courier New"/>
                          <a:ea typeface="Calibri"/>
                          <a:cs typeface="Times New Roman"/>
                        </a:rPr>
                        <a:t>    voor de zekerheid;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nou;</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dan </a:t>
                      </a:r>
                      <a:r>
                        <a:rPr lang="nl-NL" sz="1600" dirty="0" err="1">
                          <a:solidFill>
                            <a:srgbClr val="000000"/>
                          </a:solidFill>
                          <a:latin typeface="Courier New"/>
                          <a:ea typeface="Calibri"/>
                          <a:cs typeface="Times New Roman"/>
                        </a:rPr>
                        <a:t>eeh-</a:t>
                      </a:r>
                      <a:r>
                        <a:rPr lang="nl-NL" sz="1600" dirty="0">
                          <a:solidFill>
                            <a:srgbClr val="000000"/>
                          </a:solidFill>
                          <a:latin typeface="Courier New"/>
                          <a:ea typeface="Calibri"/>
                          <a:cs typeface="Times New Roman"/>
                        </a:rPr>
                        <a:t>-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maar dan weet ik in ieder geval dat het niet heel erg schadelijk</a:t>
                      </a:r>
                      <a:endParaRPr lang="nl-NL" sz="1600" dirty="0">
                        <a:latin typeface="Calibri"/>
                        <a:ea typeface="Calibri"/>
                        <a:cs typeface="Times New Roman"/>
                      </a:endParaRPr>
                    </a:p>
                    <a:p>
                      <a:pPr>
                        <a:lnSpc>
                          <a:spcPct val="100000"/>
                        </a:lnSpc>
                        <a:spcAft>
                          <a:spcPts val="0"/>
                        </a:spcAft>
                      </a:pPr>
                      <a:r>
                        <a:rPr lang="nl-NL" sz="1600" dirty="0">
                          <a:solidFill>
                            <a:srgbClr val="000000"/>
                          </a:solidFill>
                          <a:latin typeface="Courier New"/>
                          <a:ea typeface="Calibri"/>
                          <a:cs typeface="Times New Roman"/>
                        </a:rPr>
                        <a:t>    is;</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dat scheelt.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ja.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en daar- </a:t>
                      </a:r>
                      <a:r>
                        <a:rPr lang="nl-NL" sz="1600" u="sng" dirty="0">
                          <a:solidFill>
                            <a:srgbClr val="000000"/>
                          </a:solidFill>
                          <a:latin typeface="Courier New"/>
                          <a:ea typeface="Calibri"/>
                          <a:cs typeface="Times New Roman"/>
                        </a:rPr>
                        <a:t>daar</a:t>
                      </a:r>
                      <a:r>
                        <a:rPr lang="nl-NL" sz="1600" dirty="0">
                          <a:solidFill>
                            <a:srgbClr val="000000"/>
                          </a:solidFill>
                          <a:latin typeface="Courier New"/>
                          <a:ea typeface="Calibri"/>
                          <a:cs typeface="Times New Roman"/>
                        </a:rPr>
                        <a:t> hoef je </a:t>
                      </a:r>
                      <a:r>
                        <a:rPr lang="nl-NL" sz="1600" dirty="0" err="1">
                          <a:solidFill>
                            <a:srgbClr val="000000"/>
                          </a:solidFill>
                          <a:latin typeface="Courier New"/>
                          <a:ea typeface="Calibri"/>
                          <a:cs typeface="Times New Roman"/>
                        </a:rPr>
                        <a:t>je</a:t>
                      </a:r>
                      <a:r>
                        <a:rPr lang="nl-NL" sz="1600" dirty="0">
                          <a:solidFill>
                            <a:srgbClr val="000000"/>
                          </a:solidFill>
                          <a:latin typeface="Courier New"/>
                          <a:ea typeface="Calibri"/>
                          <a:cs typeface="Times New Roman"/>
                        </a:rPr>
                        <a:t> in ieder geval geen zorgen over te</a:t>
                      </a:r>
                      <a:endParaRPr lang="nl-NL" sz="1600" dirty="0">
                        <a:latin typeface="Calibri"/>
                        <a:ea typeface="Calibri"/>
                        <a:cs typeface="Times New Roman"/>
                      </a:endParaRPr>
                    </a:p>
                    <a:p>
                      <a:pPr>
                        <a:lnSpc>
                          <a:spcPct val="100000"/>
                        </a:lnSpc>
                        <a:spcAft>
                          <a:spcPts val="0"/>
                        </a:spcAft>
                      </a:pPr>
                      <a:r>
                        <a:rPr lang="nl-NL" sz="1600" dirty="0">
                          <a:solidFill>
                            <a:srgbClr val="000000"/>
                          </a:solidFill>
                          <a:latin typeface="Courier New"/>
                          <a:ea typeface="Calibri"/>
                          <a:cs typeface="Times New Roman"/>
                        </a:rPr>
                        <a:t>    maken.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dat [is fijn.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[ja?</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↑o[</a:t>
                      </a:r>
                      <a:r>
                        <a:rPr lang="nl-NL" sz="1600" dirty="0" err="1">
                          <a:solidFill>
                            <a:srgbClr val="000000"/>
                          </a:solidFill>
                          <a:latin typeface="Courier New"/>
                          <a:ea typeface="Calibri"/>
                          <a:cs typeface="Times New Roman"/>
                        </a:rPr>
                        <a:t>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[nou;</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is goed,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bedankt voor de informatie;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graag gedaan,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 </a:t>
                      </a:r>
                      <a:r>
                        <a:rPr lang="nl-NL" sz="1600" dirty="0" err="1">
                          <a:solidFill>
                            <a:srgbClr val="000000"/>
                          </a:solidFill>
                          <a:latin typeface="Courier New"/>
                          <a:ea typeface="Calibri"/>
                          <a:cs typeface="Times New Roman"/>
                        </a:rPr>
                        <a:t>be</a:t>
                      </a:r>
                      <a:r>
                        <a:rPr lang="nl-NL" sz="1600" dirty="0">
                          <a:solidFill>
                            <a:srgbClr val="000000"/>
                          </a:solidFill>
                          <a:latin typeface="Courier New"/>
                          <a:ea typeface="Calibri"/>
                          <a:cs typeface="Times New Roman"/>
                        </a:rPr>
                        <a:t>[dankt ja.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[daag.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((lijn wordt verbroken))</a:t>
                      </a:r>
                      <a:endParaRPr lang="nl-NL"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pic>
        <p:nvPicPr>
          <p:cNvPr id="1026" name="Picture 2"/>
          <p:cNvPicPr>
            <a:picLocks noGrp="1" noChangeAspect="1" noChangeArrowheads="1"/>
          </p:cNvPicPr>
          <p:nvPr>
            <p:ph idx="1"/>
          </p:nvPr>
        </p:nvPicPr>
        <p:blipFill>
          <a:blip r:embed="rId2"/>
          <a:srcRect/>
          <a:stretch>
            <a:fillRect/>
          </a:stretch>
        </p:blipFill>
        <p:spPr bwMode="auto">
          <a:xfrm>
            <a:off x="237704" y="340296"/>
            <a:ext cx="6042343" cy="3776464"/>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358384" y="556320"/>
            <a:ext cx="6388021" cy="3992513"/>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309712" y="4876800"/>
            <a:ext cx="4861449" cy="3038406"/>
          </a:xfrm>
          <a:prstGeom prst="rect">
            <a:avLst/>
          </a:prstGeom>
          <a:noFill/>
          <a:ln w="9525">
            <a:noFill/>
            <a:miter lim="800000"/>
            <a:headEnd/>
            <a:tailEnd/>
          </a:ln>
        </p:spPr>
      </p:pic>
      <p:pic>
        <p:nvPicPr>
          <p:cNvPr id="1029" name="Picture 5"/>
          <p:cNvPicPr>
            <a:picLocks noChangeAspect="1" noChangeArrowheads="1"/>
          </p:cNvPicPr>
          <p:nvPr/>
        </p:nvPicPr>
        <p:blipFill>
          <a:blip r:embed="rId5"/>
          <a:srcRect/>
          <a:stretch>
            <a:fillRect/>
          </a:stretch>
        </p:blipFill>
        <p:spPr bwMode="auto">
          <a:xfrm>
            <a:off x="3995688" y="3436640"/>
            <a:ext cx="9009112" cy="56306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814388" y="1563688"/>
            <a:ext cx="1087278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Voorbeeld afsluiting telefoongesprek</a:t>
            </a:r>
          </a:p>
        </p:txBody>
      </p:sp>
      <p:sp>
        <p:nvSpPr>
          <p:cNvPr id="11267" name="Rectangle 2"/>
          <p:cNvSpPr>
            <a:spLocks noGrp="1" noChangeArrowheads="1"/>
          </p:cNvSpPr>
          <p:nvPr>
            <p:ph type="body" idx="4294967295"/>
          </p:nvPr>
        </p:nvSpPr>
        <p:spPr>
          <a:xfrm>
            <a:off x="814388" y="2284413"/>
            <a:ext cx="10548937" cy="8154987"/>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814388" y="2284413"/>
          <a:ext cx="9649072" cy="6192787"/>
        </p:xfrm>
        <a:graphic>
          <a:graphicData uri="http://schemas.openxmlformats.org/drawingml/2006/table">
            <a:tbl>
              <a:tblPr/>
              <a:tblGrid>
                <a:gridCol w="559335"/>
                <a:gridCol w="9089737"/>
              </a:tblGrid>
              <a:tr h="6192787">
                <a:tc>
                  <a:txBody>
                    <a:bodyPr/>
                    <a:lstStyle/>
                    <a:p>
                      <a:pPr>
                        <a:lnSpc>
                          <a:spcPct val="100000"/>
                        </a:lnSpc>
                        <a:spcAft>
                          <a:spcPts val="0"/>
                        </a:spcAft>
                      </a:pPr>
                      <a:r>
                        <a:rPr lang="nl-NL" sz="1600" dirty="0" smtClean="0">
                          <a:solidFill>
                            <a:schemeClr val="bg1"/>
                          </a:solidFill>
                          <a:latin typeface="Courier New"/>
                          <a:ea typeface="Calibri"/>
                          <a:cs typeface="Times New Roman"/>
                        </a:rPr>
                        <a:t>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4</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5</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6</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7</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8</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9</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10</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14</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15</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16</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17</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18</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19</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20</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21</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22</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23</a:t>
                      </a:r>
                      <a:endParaRPr lang="nl-NL" sz="1600" dirty="0">
                        <a:solidFill>
                          <a:schemeClr val="bg1"/>
                        </a:solidFill>
                        <a:latin typeface="Calibri"/>
                        <a:ea typeface="Calibri"/>
                        <a:cs typeface="Times New Roman"/>
                      </a:endParaRPr>
                    </a:p>
                    <a:p>
                      <a:pPr>
                        <a:lnSpc>
                          <a:spcPct val="100000"/>
                        </a:lnSpc>
                        <a:spcAft>
                          <a:spcPts val="0"/>
                        </a:spcAft>
                      </a:pPr>
                      <a:r>
                        <a:rPr lang="nl-NL" sz="1600" dirty="0">
                          <a:solidFill>
                            <a:schemeClr val="bg1"/>
                          </a:solidFill>
                          <a:latin typeface="Courier New"/>
                          <a:ea typeface="Calibri"/>
                          <a:cs typeface="Times New Roman"/>
                        </a:rPr>
                        <a:t>24</a:t>
                      </a:r>
                      <a:endParaRPr lang="nl-NL" sz="16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nl-NL" sz="1600" dirty="0">
                          <a:solidFill>
                            <a:srgbClr val="000000"/>
                          </a:solidFill>
                          <a:latin typeface="Courier New"/>
                          <a:ea typeface="Calibri"/>
                          <a:cs typeface="Times New Roman"/>
                        </a:rPr>
                        <a:t>Cl: ja das heel vervelend;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a:t>
                      </a:r>
                      <a:r>
                        <a:rPr lang="nl-NL" sz="1600" b="1" dirty="0">
                          <a:solidFill>
                            <a:srgbClr val="000000"/>
                          </a:solidFill>
                          <a:latin typeface="Courier New"/>
                          <a:ea typeface="Calibri"/>
                          <a:cs typeface="Times New Roman"/>
                        </a:rPr>
                        <a:t>nou maar dan </a:t>
                      </a:r>
                      <a:r>
                        <a:rPr lang="nl-NL" sz="1600" b="1" dirty="0" err="1">
                          <a:solidFill>
                            <a:srgbClr val="000000"/>
                          </a:solidFill>
                          <a:latin typeface="Courier New"/>
                          <a:ea typeface="Calibri"/>
                          <a:cs typeface="Times New Roman"/>
                        </a:rPr>
                        <a:t>eeh</a:t>
                      </a:r>
                      <a:r>
                        <a:rPr lang="nl-NL" sz="1600" b="1" dirty="0">
                          <a:solidFill>
                            <a:srgbClr val="000000"/>
                          </a:solidFill>
                          <a:latin typeface="Courier New"/>
                          <a:ea typeface="Calibri"/>
                          <a:cs typeface="Times New Roman"/>
                        </a:rPr>
                        <a:t> ja; </a:t>
                      </a:r>
                      <a:br>
                        <a:rPr lang="nl-NL" sz="1600" b="1" dirty="0">
                          <a:solidFill>
                            <a:srgbClr val="000000"/>
                          </a:solidFill>
                          <a:latin typeface="Courier New"/>
                          <a:ea typeface="Calibri"/>
                          <a:cs typeface="Times New Roman"/>
                        </a:rPr>
                      </a:br>
                      <a:r>
                        <a:rPr lang="nl-NL" sz="1600" b="1" dirty="0">
                          <a:solidFill>
                            <a:srgbClr val="000000"/>
                          </a:solidFill>
                          <a:latin typeface="Courier New"/>
                          <a:ea typeface="Calibri"/>
                          <a:cs typeface="Times New Roman"/>
                        </a:rPr>
                        <a:t>    ga ik es </a:t>
                      </a:r>
                      <a:r>
                        <a:rPr lang="nl-NL" sz="1600" b="1" dirty="0" err="1">
                          <a:solidFill>
                            <a:srgbClr val="000000"/>
                          </a:solidFill>
                          <a:latin typeface="Courier New"/>
                          <a:ea typeface="Calibri"/>
                          <a:cs typeface="Times New Roman"/>
                        </a:rPr>
                        <a:t>effe</a:t>
                      </a:r>
                      <a:r>
                        <a:rPr lang="nl-NL" sz="1600" b="1" dirty="0">
                          <a:solidFill>
                            <a:srgbClr val="000000"/>
                          </a:solidFill>
                          <a:latin typeface="Courier New"/>
                          <a:ea typeface="Calibri"/>
                          <a:cs typeface="Times New Roman"/>
                        </a:rPr>
                        <a:t> kijken of ik </a:t>
                      </a:r>
                      <a:r>
                        <a:rPr lang="nl-NL" sz="1600" b="1" dirty="0" err="1">
                          <a:solidFill>
                            <a:srgbClr val="000000"/>
                          </a:solidFill>
                          <a:latin typeface="Courier New"/>
                          <a:ea typeface="Calibri"/>
                          <a:cs typeface="Times New Roman"/>
                        </a:rPr>
                        <a:t>effe</a:t>
                      </a:r>
                      <a:r>
                        <a:rPr lang="nl-NL" sz="1600" b="1" dirty="0">
                          <a:solidFill>
                            <a:srgbClr val="000000"/>
                          </a:solidFill>
                          <a:latin typeface="Courier New"/>
                          <a:ea typeface="Calibri"/>
                          <a:cs typeface="Times New Roman"/>
                        </a:rPr>
                        <a:t> bij de huisarts nog terecht kan     </a:t>
                      </a:r>
                      <a:endParaRPr lang="nl-NL" sz="1600" b="1" dirty="0">
                        <a:latin typeface="Calibri"/>
                        <a:ea typeface="Calibri"/>
                        <a:cs typeface="Times New Roman"/>
                      </a:endParaRPr>
                    </a:p>
                    <a:p>
                      <a:pPr>
                        <a:lnSpc>
                          <a:spcPct val="100000"/>
                        </a:lnSpc>
                        <a:spcAft>
                          <a:spcPts val="0"/>
                        </a:spcAft>
                      </a:pPr>
                      <a:r>
                        <a:rPr lang="nl-NL" sz="1600" b="1" dirty="0">
                          <a:solidFill>
                            <a:srgbClr val="000000"/>
                          </a:solidFill>
                          <a:latin typeface="Courier New"/>
                          <a:ea typeface="Calibri"/>
                          <a:cs typeface="Times New Roman"/>
                        </a:rPr>
                        <a:t>    voor de zekerheid; </a:t>
                      </a:r>
                      <a:r>
                        <a:rPr lang="nl-NL" sz="1600" dirty="0">
                          <a:solidFill>
                            <a:srgbClr val="000000"/>
                          </a:solidFill>
                          <a:latin typeface="Courier New"/>
                          <a:ea typeface="Calibri"/>
                          <a:cs typeface="Times New Roman"/>
                        </a:rPr>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nou;</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dan </a:t>
                      </a:r>
                      <a:r>
                        <a:rPr lang="nl-NL" sz="1600" dirty="0" err="1">
                          <a:solidFill>
                            <a:srgbClr val="000000"/>
                          </a:solidFill>
                          <a:latin typeface="Courier New"/>
                          <a:ea typeface="Calibri"/>
                          <a:cs typeface="Times New Roman"/>
                        </a:rPr>
                        <a:t>eeh-</a:t>
                      </a:r>
                      <a:r>
                        <a:rPr lang="nl-NL" sz="1600" dirty="0">
                          <a:solidFill>
                            <a:srgbClr val="000000"/>
                          </a:solidFill>
                          <a:latin typeface="Courier New"/>
                          <a:ea typeface="Calibri"/>
                          <a:cs typeface="Times New Roman"/>
                        </a:rPr>
                        <a:t>-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a:t>
                      </a:r>
                      <a:r>
                        <a:rPr lang="nl-NL" sz="1600" b="1" dirty="0">
                          <a:solidFill>
                            <a:srgbClr val="000000"/>
                          </a:solidFill>
                          <a:latin typeface="Courier New"/>
                          <a:ea typeface="Calibri"/>
                          <a:cs typeface="Times New Roman"/>
                        </a:rPr>
                        <a:t>maar dan weet ik in ieder geval dat het niet heel erg schadelijk</a:t>
                      </a:r>
                      <a:endParaRPr lang="nl-NL" sz="1600" b="1" dirty="0">
                        <a:latin typeface="Calibri"/>
                        <a:ea typeface="Calibri"/>
                        <a:cs typeface="Times New Roman"/>
                      </a:endParaRPr>
                    </a:p>
                    <a:p>
                      <a:pPr>
                        <a:lnSpc>
                          <a:spcPct val="100000"/>
                        </a:lnSpc>
                        <a:spcAft>
                          <a:spcPts val="0"/>
                        </a:spcAft>
                      </a:pPr>
                      <a:r>
                        <a:rPr lang="nl-NL" sz="1600" b="1" dirty="0">
                          <a:solidFill>
                            <a:srgbClr val="000000"/>
                          </a:solidFill>
                          <a:latin typeface="Courier New"/>
                          <a:ea typeface="Calibri"/>
                          <a:cs typeface="Times New Roman"/>
                        </a:rPr>
                        <a:t>    is;</a:t>
                      </a:r>
                      <a:br>
                        <a:rPr lang="nl-NL" sz="1600" b="1" dirty="0">
                          <a:solidFill>
                            <a:srgbClr val="000000"/>
                          </a:solidFill>
                          <a:latin typeface="Courier New"/>
                          <a:ea typeface="Calibri"/>
                          <a:cs typeface="Times New Roman"/>
                        </a:rPr>
                      </a:br>
                      <a:r>
                        <a:rPr lang="nl-NL" sz="1600" b="1" dirty="0">
                          <a:solidFill>
                            <a:srgbClr val="000000"/>
                          </a:solidFill>
                          <a:latin typeface="Courier New"/>
                          <a:ea typeface="Calibri"/>
                          <a:cs typeface="Times New Roman"/>
                        </a:rPr>
                        <a:t>    dat scheelt. </a:t>
                      </a:r>
                      <a:r>
                        <a:rPr lang="nl-NL" sz="1600" dirty="0">
                          <a:solidFill>
                            <a:srgbClr val="000000"/>
                          </a:solidFill>
                          <a:latin typeface="Courier New"/>
                          <a:ea typeface="Calibri"/>
                          <a:cs typeface="Times New Roman"/>
                        </a:rPr>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ja.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en daar- </a:t>
                      </a:r>
                      <a:r>
                        <a:rPr lang="nl-NL" sz="1600" u="sng" dirty="0">
                          <a:solidFill>
                            <a:srgbClr val="000000"/>
                          </a:solidFill>
                          <a:latin typeface="Courier New"/>
                          <a:ea typeface="Calibri"/>
                          <a:cs typeface="Times New Roman"/>
                        </a:rPr>
                        <a:t>daar</a:t>
                      </a:r>
                      <a:r>
                        <a:rPr lang="nl-NL" sz="1600" dirty="0">
                          <a:solidFill>
                            <a:srgbClr val="000000"/>
                          </a:solidFill>
                          <a:latin typeface="Courier New"/>
                          <a:ea typeface="Calibri"/>
                          <a:cs typeface="Times New Roman"/>
                        </a:rPr>
                        <a:t> hoef je </a:t>
                      </a:r>
                      <a:r>
                        <a:rPr lang="nl-NL" sz="1600" dirty="0" err="1">
                          <a:solidFill>
                            <a:srgbClr val="000000"/>
                          </a:solidFill>
                          <a:latin typeface="Courier New"/>
                          <a:ea typeface="Calibri"/>
                          <a:cs typeface="Times New Roman"/>
                        </a:rPr>
                        <a:t>je</a:t>
                      </a:r>
                      <a:r>
                        <a:rPr lang="nl-NL" sz="1600" dirty="0">
                          <a:solidFill>
                            <a:srgbClr val="000000"/>
                          </a:solidFill>
                          <a:latin typeface="Courier New"/>
                          <a:ea typeface="Calibri"/>
                          <a:cs typeface="Times New Roman"/>
                        </a:rPr>
                        <a:t> in ieder geval geen zorgen over te</a:t>
                      </a:r>
                      <a:endParaRPr lang="nl-NL" sz="1600" dirty="0">
                        <a:latin typeface="Calibri"/>
                        <a:ea typeface="Calibri"/>
                        <a:cs typeface="Times New Roman"/>
                      </a:endParaRPr>
                    </a:p>
                    <a:p>
                      <a:pPr>
                        <a:lnSpc>
                          <a:spcPct val="100000"/>
                        </a:lnSpc>
                        <a:spcAft>
                          <a:spcPts val="0"/>
                        </a:spcAft>
                      </a:pPr>
                      <a:r>
                        <a:rPr lang="nl-NL" sz="1600" dirty="0">
                          <a:solidFill>
                            <a:srgbClr val="000000"/>
                          </a:solidFill>
                          <a:latin typeface="Courier New"/>
                          <a:ea typeface="Calibri"/>
                          <a:cs typeface="Times New Roman"/>
                        </a:rPr>
                        <a:t>    maken.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dat [is fijn.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[ja?</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↑o[</a:t>
                      </a:r>
                      <a:r>
                        <a:rPr lang="nl-NL" sz="1600" dirty="0" err="1">
                          <a:solidFill>
                            <a:srgbClr val="000000"/>
                          </a:solidFill>
                          <a:latin typeface="Courier New"/>
                          <a:ea typeface="Calibri"/>
                          <a:cs typeface="Times New Roman"/>
                        </a:rPr>
                        <a:t>ke</a:t>
                      </a:r>
                      <a:r>
                        <a:rPr lang="nl-NL" sz="1600" dirty="0">
                          <a:solidFill>
                            <a:srgbClr val="000000"/>
                          </a:solidFill>
                          <a:latin typeface="Courier New"/>
                          <a:ea typeface="Calibri"/>
                          <a:cs typeface="Times New Roman"/>
                        </a:rPr>
                        <a:t>.</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[nou;</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is goed,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    bedankt voor de informatie;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graag gedaan,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Cl: </a:t>
                      </a:r>
                      <a:r>
                        <a:rPr lang="nl-NL" sz="1600" dirty="0" err="1">
                          <a:solidFill>
                            <a:srgbClr val="000000"/>
                          </a:solidFill>
                          <a:latin typeface="Courier New"/>
                          <a:ea typeface="Calibri"/>
                          <a:cs typeface="Times New Roman"/>
                        </a:rPr>
                        <a:t>oke</a:t>
                      </a:r>
                      <a:r>
                        <a:rPr lang="nl-NL" sz="1600" dirty="0">
                          <a:solidFill>
                            <a:srgbClr val="000000"/>
                          </a:solidFill>
                          <a:latin typeface="Courier New"/>
                          <a:ea typeface="Calibri"/>
                          <a:cs typeface="Times New Roman"/>
                        </a:rPr>
                        <a:t> </a:t>
                      </a:r>
                      <a:r>
                        <a:rPr lang="nl-NL" sz="1600" dirty="0" err="1">
                          <a:solidFill>
                            <a:srgbClr val="000000"/>
                          </a:solidFill>
                          <a:latin typeface="Courier New"/>
                          <a:ea typeface="Calibri"/>
                          <a:cs typeface="Times New Roman"/>
                        </a:rPr>
                        <a:t>be</a:t>
                      </a:r>
                      <a:r>
                        <a:rPr lang="nl-NL" sz="1600" dirty="0">
                          <a:solidFill>
                            <a:srgbClr val="000000"/>
                          </a:solidFill>
                          <a:latin typeface="Courier New"/>
                          <a:ea typeface="Calibri"/>
                          <a:cs typeface="Times New Roman"/>
                        </a:rPr>
                        <a:t>[dankt ja.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Co:       [daag. </a:t>
                      </a:r>
                      <a:br>
                        <a:rPr lang="nl-NL" sz="1600" dirty="0">
                          <a:solidFill>
                            <a:srgbClr val="000000"/>
                          </a:solidFill>
                          <a:latin typeface="Courier New"/>
                          <a:ea typeface="Calibri"/>
                          <a:cs typeface="Times New Roman"/>
                        </a:rPr>
                      </a:br>
                      <a:r>
                        <a:rPr lang="nl-NL" sz="1600" dirty="0">
                          <a:solidFill>
                            <a:srgbClr val="000000"/>
                          </a:solidFill>
                          <a:latin typeface="Courier New"/>
                          <a:ea typeface="Calibri"/>
                          <a:cs typeface="Times New Roman"/>
                        </a:rPr>
                        <a:t>((lijn wordt verbroken))</a:t>
                      </a:r>
                      <a:endParaRPr lang="nl-NL"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76" name="TextBox 4"/>
          <p:cNvSpPr txBox="1">
            <a:spLocks noChangeArrowheads="1"/>
          </p:cNvSpPr>
          <p:nvPr/>
        </p:nvSpPr>
        <p:spPr bwMode="auto">
          <a:xfrm>
            <a:off x="7294563" y="3005138"/>
            <a:ext cx="2808287" cy="460375"/>
          </a:xfrm>
          <a:prstGeom prst="rect">
            <a:avLst/>
          </a:prstGeom>
          <a:noFill/>
          <a:ln w="9525">
            <a:noFill/>
            <a:miter lim="800000"/>
            <a:headEnd/>
            <a:tailEnd/>
          </a:ln>
        </p:spPr>
        <p:txBody>
          <a:bodyPr>
            <a:spAutoFit/>
          </a:bodyPr>
          <a:lstStyle/>
          <a:p>
            <a:r>
              <a:rPr lang="nl-NL" sz="2400">
                <a:solidFill>
                  <a:srgbClr val="C00000"/>
                </a:solidFill>
              </a:rPr>
              <a:t>Action formulation</a:t>
            </a:r>
          </a:p>
        </p:txBody>
      </p:sp>
      <p:sp>
        <p:nvSpPr>
          <p:cNvPr id="11277" name="TextBox 5"/>
          <p:cNvSpPr txBox="1">
            <a:spLocks noChangeArrowheads="1"/>
          </p:cNvSpPr>
          <p:nvPr/>
        </p:nvSpPr>
        <p:spPr bwMode="auto">
          <a:xfrm>
            <a:off x="5349875" y="4445000"/>
            <a:ext cx="5184775" cy="461963"/>
          </a:xfrm>
          <a:prstGeom prst="rect">
            <a:avLst/>
          </a:prstGeom>
          <a:noFill/>
          <a:ln w="9525">
            <a:noFill/>
            <a:miter lim="800000"/>
            <a:headEnd/>
            <a:tailEnd/>
          </a:ln>
        </p:spPr>
        <p:txBody>
          <a:bodyPr>
            <a:spAutoFit/>
          </a:bodyPr>
          <a:lstStyle/>
          <a:p>
            <a:r>
              <a:rPr lang="nl-NL" sz="2400">
                <a:solidFill>
                  <a:srgbClr val="C00000"/>
                </a:solidFill>
              </a:rPr>
              <a:t>Marked epistemic acknowledgement</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nl-NL" dirty="0" smtClean="0">
                <a:latin typeface="Arial" charset="0"/>
                <a:ea typeface="ＭＳ Ｐゴシック" pitchFamily="34" charset="-128"/>
                <a:cs typeface="Arial" charset="0"/>
              </a:rPr>
              <a:t>Bellen versus </a:t>
            </a:r>
            <a:r>
              <a:rPr lang="nl-NL" dirty="0" err="1" smtClean="0">
                <a:latin typeface="Arial" charset="0"/>
                <a:ea typeface="ＭＳ Ｐゴシック" pitchFamily="34" charset="-128"/>
                <a:cs typeface="Arial" charset="0"/>
              </a:rPr>
              <a:t>chatten</a:t>
            </a:r>
            <a:endParaRPr lang="nl-NL" dirty="0" smtClean="0">
              <a:latin typeface="Arial" charset="0"/>
              <a:ea typeface="ＭＳ Ｐゴシック" pitchFamily="34" charset="-128"/>
              <a:cs typeface="Arial" charset="0"/>
            </a:endParaRPr>
          </a:p>
        </p:txBody>
      </p:sp>
      <p:sp>
        <p:nvSpPr>
          <p:cNvPr id="3" name="Content Placeholder 2"/>
          <p:cNvSpPr>
            <a:spLocks noGrp="1"/>
          </p:cNvSpPr>
          <p:nvPr>
            <p:ph idx="1"/>
          </p:nvPr>
        </p:nvSpPr>
        <p:spPr/>
        <p:txBody>
          <a:bodyPr/>
          <a:lstStyle/>
          <a:p>
            <a:pPr>
              <a:buFontTx/>
              <a:buNone/>
              <a:defRPr/>
            </a:pPr>
            <a:r>
              <a:rPr lang="nl-NL" dirty="0" smtClean="0"/>
              <a:t>Aan de telefoon initieert de cliënt de afsluiting (31/36) &gt; bevestigt de “norm”</a:t>
            </a:r>
          </a:p>
          <a:p>
            <a:pPr>
              <a:buFontTx/>
              <a:buNone/>
              <a:defRPr/>
            </a:pPr>
            <a:endParaRPr lang="nl-NL" dirty="0" smtClean="0"/>
          </a:p>
          <a:p>
            <a:pPr>
              <a:buFontTx/>
              <a:buNone/>
              <a:defRPr/>
            </a:pPr>
            <a:r>
              <a:rPr lang="nl-NL" dirty="0" smtClean="0"/>
              <a:t>In chat initieert de cliënt de afsluiting regelmatig niet (12 /32), i.e. cliënt erkent het advies niet</a:t>
            </a:r>
          </a:p>
          <a:p>
            <a:pPr>
              <a:buFontTx/>
              <a:buNone/>
              <a:defRPr/>
            </a:pPr>
            <a:endParaRPr lang="nl-NL" dirty="0" smtClean="0"/>
          </a:p>
          <a:p>
            <a:pPr>
              <a:buFontTx/>
              <a:buChar char="-"/>
              <a:defRPr/>
            </a:pPr>
            <a:endParaRPr lang="nl-NL" dirty="0" smtClean="0"/>
          </a:p>
          <a:p>
            <a:pPr>
              <a:buFont typeface="Wingdings"/>
              <a:buChar char="Ø"/>
              <a:defRPr/>
            </a:pPr>
            <a:r>
              <a:rPr lang="nl-NL" dirty="0" smtClean="0"/>
              <a:t>Probleem voor </a:t>
            </a:r>
            <a:r>
              <a:rPr lang="nl-NL" dirty="0" err="1" smtClean="0"/>
              <a:t>counsellors</a:t>
            </a:r>
            <a:r>
              <a:rPr lang="nl-NL" dirty="0" smtClean="0"/>
              <a:t>, want een adviessequentie kan niet afgesloten worden zonder erkenning van het advies door de cliënt (</a:t>
            </a:r>
            <a:r>
              <a:rPr lang="nl-NL" dirty="0" err="1" smtClean="0"/>
              <a:t>Heritage</a:t>
            </a:r>
            <a:r>
              <a:rPr lang="nl-NL" dirty="0" smtClean="0"/>
              <a:t> &amp; </a:t>
            </a:r>
            <a:r>
              <a:rPr lang="nl-NL" dirty="0" err="1" smtClean="0"/>
              <a:t>Lindström</a:t>
            </a:r>
            <a:r>
              <a:rPr lang="nl-NL" dirty="0" smtClean="0"/>
              <a:t> 1992)</a:t>
            </a:r>
          </a:p>
          <a:p>
            <a:pPr>
              <a:buFontTx/>
              <a:buNone/>
              <a:defRPr/>
            </a:pPr>
            <a:endParaRPr lang="nl-NL" sz="2400" dirty="0" smtClean="0"/>
          </a:p>
          <a:p>
            <a:pPr>
              <a:buFontTx/>
              <a:buNone/>
              <a:defRPr/>
            </a:pPr>
            <a:endParaRPr lang="nl-NL" sz="2400" dirty="0" smtClean="0"/>
          </a:p>
          <a:p>
            <a:pPr>
              <a:buFontTx/>
              <a:buNone/>
              <a:defRPr/>
            </a:pPr>
            <a:endParaRPr lang="nl-NL" sz="2400" dirty="0" smtClean="0"/>
          </a:p>
          <a:p>
            <a:pPr>
              <a:buFontTx/>
              <a:buNone/>
              <a:defRPr/>
            </a:pPr>
            <a:endParaRPr lang="nl-NL" dirty="0" smtClean="0"/>
          </a:p>
          <a:p>
            <a:pPr>
              <a:buFontTx/>
              <a:buNone/>
              <a:defRPr/>
            </a:pPr>
            <a:endParaRPr lang="nl-NL"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57263" y="1204913"/>
            <a:ext cx="11049000" cy="1054100"/>
          </a:xfrm>
        </p:spPr>
        <p:txBody>
          <a:bodyPr/>
          <a:lstStyle/>
          <a:p>
            <a:r>
              <a:rPr lang="nl-NL" dirty="0" smtClean="0">
                <a:latin typeface="Arial" charset="0"/>
                <a:ea typeface="ＭＳ Ｐゴシック" pitchFamily="34" charset="-128"/>
                <a:cs typeface="Arial" charset="0"/>
              </a:rPr>
              <a:t>Dus</a:t>
            </a:r>
          </a:p>
        </p:txBody>
      </p:sp>
      <p:sp>
        <p:nvSpPr>
          <p:cNvPr id="3" name="Content Placeholder 2"/>
          <p:cNvSpPr>
            <a:spLocks noGrp="1"/>
          </p:cNvSpPr>
          <p:nvPr>
            <p:ph idx="1"/>
          </p:nvPr>
        </p:nvSpPr>
        <p:spPr/>
        <p:txBody>
          <a:bodyPr/>
          <a:lstStyle/>
          <a:p>
            <a:pPr>
              <a:buFontTx/>
              <a:buNone/>
              <a:defRPr/>
            </a:pPr>
            <a:r>
              <a:rPr lang="nl-NL" b="1" dirty="0" smtClean="0"/>
              <a:t>Het dilemma voor de professional:</a:t>
            </a:r>
          </a:p>
          <a:p>
            <a:pPr>
              <a:buFontTx/>
              <a:buNone/>
              <a:defRPr/>
            </a:pPr>
            <a:r>
              <a:rPr lang="nl-NL" dirty="0" smtClean="0"/>
              <a:t>Hoe kun je de afsluiting initiëren zonder het recht van de cliënt om het advies te erkennen te schenden?</a:t>
            </a:r>
          </a:p>
          <a:p>
            <a:pPr>
              <a:buFontTx/>
              <a:buNone/>
              <a:defRPr/>
            </a:pPr>
            <a:endParaRPr lang="nl-NL" dirty="0" smtClean="0"/>
          </a:p>
          <a:p>
            <a:pPr>
              <a:buFontTx/>
              <a:buNone/>
              <a:defRPr/>
            </a:pPr>
            <a:endParaRPr lang="nl-NL" dirty="0" smtClean="0"/>
          </a:p>
          <a:p>
            <a:pPr>
              <a:buFontTx/>
              <a:buNone/>
              <a:defRPr/>
            </a:pPr>
            <a:endParaRPr lang="nl-NL" dirty="0" smtClean="0"/>
          </a:p>
          <a:p>
            <a:pPr>
              <a:buFontTx/>
              <a:buNone/>
              <a:defRPr/>
            </a:pPr>
            <a:r>
              <a:rPr lang="nl-NL" dirty="0" smtClean="0"/>
              <a:t>Eerder onderzoek (</a:t>
            </a:r>
            <a:r>
              <a:rPr lang="nl-NL" dirty="0" err="1" smtClean="0"/>
              <a:t>Heritage</a:t>
            </a:r>
            <a:r>
              <a:rPr lang="nl-NL" dirty="0" smtClean="0"/>
              <a:t> &amp; </a:t>
            </a:r>
            <a:r>
              <a:rPr lang="nl-NL" dirty="0" err="1" smtClean="0"/>
              <a:t>Lindström</a:t>
            </a:r>
            <a:r>
              <a:rPr lang="nl-NL" dirty="0" smtClean="0"/>
              <a:t> 1992, West 2006):</a:t>
            </a:r>
          </a:p>
          <a:p>
            <a:pPr>
              <a:buFontTx/>
              <a:buChar char="-"/>
              <a:defRPr/>
            </a:pPr>
            <a:r>
              <a:rPr lang="nl-NL" dirty="0" smtClean="0"/>
              <a:t>Aanbod op advies laten volgen</a:t>
            </a:r>
          </a:p>
          <a:p>
            <a:pPr>
              <a:buFontTx/>
              <a:buChar char="-"/>
              <a:defRPr/>
            </a:pPr>
            <a:r>
              <a:rPr lang="nl-NL" dirty="0" smtClean="0"/>
              <a:t>Eerder gemaakte afspraken herhalen</a:t>
            </a:r>
          </a:p>
          <a:p>
            <a:pPr>
              <a:buNone/>
              <a:defRPr/>
            </a:pPr>
            <a:r>
              <a:rPr lang="nl-NL" dirty="0" smtClean="0"/>
              <a:t>&gt; Acceptatie van cliënt = indirecte advieserkenning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nl-NL" dirty="0" smtClean="0">
                <a:latin typeface="Arial" charset="0"/>
                <a:ea typeface="ＭＳ Ｐゴシック" pitchFamily="34" charset="-128"/>
                <a:cs typeface="Arial" charset="0"/>
              </a:rPr>
              <a:t>Bevindingen</a:t>
            </a:r>
          </a:p>
        </p:txBody>
      </p:sp>
      <p:sp>
        <p:nvSpPr>
          <p:cNvPr id="3" name="Content Placeholder 2"/>
          <p:cNvSpPr>
            <a:spLocks noGrp="1"/>
          </p:cNvSpPr>
          <p:nvPr>
            <p:ph idx="1"/>
          </p:nvPr>
        </p:nvSpPr>
        <p:spPr>
          <a:xfrm>
            <a:off x="885776" y="1852464"/>
            <a:ext cx="11049000" cy="6007100"/>
          </a:xfrm>
        </p:spPr>
        <p:txBody>
          <a:bodyPr/>
          <a:lstStyle/>
          <a:p>
            <a:pPr>
              <a:buFontTx/>
              <a:buNone/>
              <a:defRPr/>
            </a:pPr>
            <a:r>
              <a:rPr lang="nl-NL" dirty="0" smtClean="0"/>
              <a:t>Hoe gaan professionals om met het dilemma?</a:t>
            </a:r>
          </a:p>
          <a:p>
            <a:pPr marL="457200" indent="-457200">
              <a:buFontTx/>
              <a:buNone/>
              <a:defRPr/>
            </a:pPr>
            <a:endParaRPr lang="nl-NL" dirty="0" smtClean="0"/>
          </a:p>
          <a:p>
            <a:pPr marL="457200" indent="-457200">
              <a:buFontTx/>
              <a:buNone/>
              <a:defRPr/>
            </a:pPr>
            <a:r>
              <a:rPr lang="nl-NL" dirty="0" smtClean="0"/>
              <a:t>Ze lokken erkenning van het advies uit: </a:t>
            </a:r>
          </a:p>
          <a:p>
            <a:pPr marL="457200" indent="-457200">
              <a:buFontTx/>
              <a:buNone/>
              <a:defRPr/>
            </a:pPr>
            <a:endParaRPr lang="nl-NL" dirty="0" smtClean="0"/>
          </a:p>
          <a:p>
            <a:pPr marL="457200" indent="-457200">
              <a:buFontTx/>
              <a:buAutoNum type="arabicPeriod"/>
              <a:defRPr/>
            </a:pPr>
            <a:r>
              <a:rPr lang="nl-NL" dirty="0" smtClean="0"/>
              <a:t>“Kun je hier verder mee?” &gt; toekomstig handelen van de cliënt projecteren</a:t>
            </a:r>
          </a:p>
          <a:p>
            <a:pPr marL="457200" indent="-457200">
              <a:buFontTx/>
              <a:buAutoNum type="arabicPeriod"/>
              <a:defRPr/>
            </a:pPr>
            <a:endParaRPr lang="nl-NL" dirty="0" smtClean="0"/>
          </a:p>
          <a:p>
            <a:pPr marL="457200" indent="-457200">
              <a:buFontTx/>
              <a:buAutoNum type="arabicPeriod"/>
              <a:defRPr/>
            </a:pPr>
            <a:r>
              <a:rPr lang="nl-NL" dirty="0" smtClean="0"/>
              <a:t>“Ik hoop dat je nu genoeg weet” &gt; directe advieserkenning relevant maken</a:t>
            </a:r>
          </a:p>
          <a:p>
            <a:pPr marL="457200" indent="-457200">
              <a:buFontTx/>
              <a:buAutoNum type="arabicPeriod"/>
              <a:defRPr/>
            </a:pPr>
            <a:endParaRPr lang="nl-NL" dirty="0" smtClean="0"/>
          </a:p>
          <a:p>
            <a:pPr marL="457200" indent="-457200">
              <a:buFontTx/>
              <a:buAutoNum type="arabicPeriod"/>
              <a:defRPr/>
            </a:pPr>
            <a:r>
              <a:rPr lang="nl-NL" dirty="0" smtClean="0"/>
              <a:t>“Heb je nog meer vragen?” &gt; nieuwe adviessequentie aanbieden</a:t>
            </a:r>
          </a:p>
          <a:p>
            <a:pPr marL="457200" indent="-457200">
              <a:buFontTx/>
              <a:buAutoNum type="arabicPeriod"/>
              <a:defRPr/>
            </a:pPr>
            <a:endParaRPr lang="nl-NL" dirty="0" smtClean="0"/>
          </a:p>
          <a:p>
            <a:pPr marL="457200" indent="-457200">
              <a:buFontTx/>
              <a:buAutoNum type="arabicPeriod"/>
              <a:defRPr/>
            </a:pPr>
            <a:endParaRPr lang="nl-NL" dirty="0" smtClean="0"/>
          </a:p>
          <a:p>
            <a:pPr marL="457200" indent="-457200">
              <a:buNone/>
              <a:defRPr/>
            </a:pPr>
            <a:r>
              <a:rPr lang="nl-NL" dirty="0" smtClean="0"/>
              <a:t>Maar: in chat werkt het niet altijd</a:t>
            </a:r>
            <a:r>
              <a:rPr lang="nl-NL" dirty="0" smtClean="0"/>
              <a:t>.</a:t>
            </a:r>
          </a:p>
          <a:p>
            <a:pPr marL="457200" indent="-457200">
              <a:buNone/>
              <a:defRPr/>
            </a:pPr>
            <a:endParaRPr lang="nl-NL" dirty="0" smtClean="0"/>
          </a:p>
          <a:p>
            <a:pPr marL="457200" indent="-457200">
              <a:buNone/>
              <a:defRPr/>
            </a:pPr>
            <a:endParaRPr lang="en-US" sz="1800" dirty="0" smtClean="0"/>
          </a:p>
          <a:p>
            <a:pPr marL="457200" indent="-457200">
              <a:buNone/>
              <a:defRPr/>
            </a:pPr>
            <a:r>
              <a:rPr lang="en-US" sz="1800" dirty="0" err="1" smtClean="0"/>
              <a:t>Stommel</a:t>
            </a:r>
            <a:r>
              <a:rPr lang="en-US" sz="1800" dirty="0" smtClean="0"/>
              <a:t>, </a:t>
            </a:r>
            <a:r>
              <a:rPr lang="en-US" sz="1800" dirty="0" err="1" smtClean="0"/>
              <a:t>Wyke</a:t>
            </a:r>
            <a:r>
              <a:rPr lang="en-US" sz="1800" dirty="0" smtClean="0"/>
              <a:t> &amp; Hedwig </a:t>
            </a:r>
            <a:r>
              <a:rPr lang="en-US" sz="1800" dirty="0" err="1" smtClean="0"/>
              <a:t>te</a:t>
            </a:r>
            <a:r>
              <a:rPr lang="en-US" sz="1800" dirty="0" smtClean="0"/>
              <a:t> Molder (under review) “Have I answered your questions like this?” Pre-closing questions as (failing) exit device in chat </a:t>
            </a:r>
            <a:r>
              <a:rPr lang="en-US" sz="1800" dirty="0" err="1" smtClean="0"/>
              <a:t>counselling</a:t>
            </a:r>
            <a:r>
              <a:rPr lang="en-US" sz="1800" dirty="0" smtClean="0"/>
              <a:t>. </a:t>
            </a:r>
            <a:r>
              <a:rPr lang="en-US" sz="1800" i="1" dirty="0" smtClean="0"/>
              <a:t>Research on Language and Social Interaction</a:t>
            </a:r>
            <a:r>
              <a:rPr lang="en-US" sz="1800" dirty="0" smtClean="0"/>
              <a:t>.</a:t>
            </a:r>
            <a:endParaRPr lang="nl-NL"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885825" y="1708150"/>
            <a:ext cx="10548938"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1</a:t>
            </a:r>
          </a:p>
        </p:txBody>
      </p:sp>
      <p:sp>
        <p:nvSpPr>
          <p:cNvPr id="14339" name="Rectangle 2"/>
          <p:cNvSpPr>
            <a:spLocks noGrp="1" noChangeArrowheads="1"/>
          </p:cNvSpPr>
          <p:nvPr>
            <p:ph type="body" idx="4294967295"/>
          </p:nvPr>
        </p:nvSpPr>
        <p:spPr>
          <a:xfrm>
            <a:off x="885825" y="2500313"/>
            <a:ext cx="10548938" cy="8154987"/>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885825" y="2428875"/>
          <a:ext cx="10657184" cy="5904656"/>
        </p:xfrm>
        <a:graphic>
          <a:graphicData uri="http://schemas.openxmlformats.org/drawingml/2006/table">
            <a:tbl>
              <a:tblPr/>
              <a:tblGrid>
                <a:gridCol w="423396"/>
                <a:gridCol w="1160780"/>
                <a:gridCol w="432048"/>
                <a:gridCol w="8640960"/>
              </a:tblGrid>
              <a:tr h="5904656">
                <a:tc>
                  <a:txBody>
                    <a:bodyPr/>
                    <a:lstStyle/>
                    <a:p>
                      <a:pPr>
                        <a:lnSpc>
                          <a:spcPct val="150000"/>
                        </a:lnSpc>
                        <a:spcAft>
                          <a:spcPts val="0"/>
                        </a:spcAft>
                      </a:pPr>
                      <a:r>
                        <a:rPr lang="nl-NL" sz="1800" dirty="0">
                          <a:solidFill>
                            <a:schemeClr val="bg1"/>
                          </a:solidFill>
                          <a:latin typeface="Calibri"/>
                          <a:ea typeface="Calibri"/>
                          <a:cs typeface="Times New Roman"/>
                        </a:rPr>
                        <a:t>1</a:t>
                      </a:r>
                    </a:p>
                    <a:p>
                      <a:pPr>
                        <a:lnSpc>
                          <a:spcPct val="150000"/>
                        </a:lnSpc>
                        <a:spcAft>
                          <a:spcPts val="0"/>
                        </a:spcAft>
                      </a:pPr>
                      <a:r>
                        <a:rPr lang="nl-NL" sz="1800" dirty="0">
                          <a:solidFill>
                            <a:schemeClr val="bg1"/>
                          </a:solidFill>
                          <a:latin typeface="Calibri"/>
                          <a:ea typeface="Calibri"/>
                          <a:cs typeface="Times New Roman"/>
                        </a:rPr>
                        <a:t>2</a:t>
                      </a:r>
                    </a:p>
                    <a:p>
                      <a:pPr>
                        <a:lnSpc>
                          <a:spcPct val="150000"/>
                        </a:lnSpc>
                        <a:spcAft>
                          <a:spcPts val="0"/>
                        </a:spcAft>
                      </a:pPr>
                      <a:r>
                        <a:rPr lang="nl-NL" sz="1800" dirty="0">
                          <a:solidFill>
                            <a:schemeClr val="bg1"/>
                          </a:solidFill>
                          <a:latin typeface="Calibri"/>
                          <a:ea typeface="Calibri"/>
                          <a:cs typeface="Times New Roman"/>
                        </a:rPr>
                        <a:t>3</a:t>
                      </a:r>
                    </a:p>
                    <a:p>
                      <a:pPr>
                        <a:lnSpc>
                          <a:spcPct val="150000"/>
                        </a:lnSpc>
                        <a:spcAft>
                          <a:spcPts val="0"/>
                        </a:spcAft>
                      </a:pPr>
                      <a:r>
                        <a:rPr lang="nl-NL" sz="1800" dirty="0">
                          <a:solidFill>
                            <a:schemeClr val="bg1"/>
                          </a:solidFill>
                          <a:latin typeface="Calibri"/>
                          <a:ea typeface="Calibri"/>
                          <a:cs typeface="Times New Roman"/>
                        </a:rPr>
                        <a:t>4</a:t>
                      </a:r>
                    </a:p>
                    <a:p>
                      <a:pPr>
                        <a:lnSpc>
                          <a:spcPct val="150000"/>
                        </a:lnSpc>
                        <a:spcAft>
                          <a:spcPts val="0"/>
                        </a:spcAft>
                      </a:pPr>
                      <a:r>
                        <a:rPr lang="nl-NL" sz="1800" dirty="0">
                          <a:solidFill>
                            <a:schemeClr val="bg1"/>
                          </a:solidFill>
                          <a:latin typeface="Calibri"/>
                          <a:ea typeface="Calibri"/>
                          <a:cs typeface="Times New Roman"/>
                        </a:rPr>
                        <a:t>5</a:t>
                      </a:r>
                    </a:p>
                    <a:p>
                      <a:pPr>
                        <a:lnSpc>
                          <a:spcPct val="150000"/>
                        </a:lnSpc>
                        <a:spcAft>
                          <a:spcPts val="0"/>
                        </a:spcAft>
                      </a:pPr>
                      <a:r>
                        <a:rPr lang="nl-NL" sz="1800" dirty="0">
                          <a:solidFill>
                            <a:schemeClr val="bg1"/>
                          </a:solidFill>
                          <a:latin typeface="Calibri"/>
                          <a:ea typeface="Calibri"/>
                          <a:cs typeface="Times New Roman"/>
                        </a:rPr>
                        <a:t>6</a:t>
                      </a:r>
                    </a:p>
                    <a:p>
                      <a:pPr>
                        <a:lnSpc>
                          <a:spcPct val="150000"/>
                        </a:lnSpc>
                        <a:spcAft>
                          <a:spcPts val="0"/>
                        </a:spcAft>
                      </a:pPr>
                      <a:r>
                        <a:rPr lang="nl-NL" sz="1800" dirty="0">
                          <a:solidFill>
                            <a:schemeClr val="bg1"/>
                          </a:solidFill>
                          <a:latin typeface="Calibri"/>
                          <a:ea typeface="Calibri"/>
                          <a:cs typeface="Times New Roman"/>
                        </a:rPr>
                        <a:t>7</a:t>
                      </a:r>
                    </a:p>
                    <a:p>
                      <a:pPr>
                        <a:lnSpc>
                          <a:spcPct val="150000"/>
                        </a:lnSpc>
                        <a:spcAft>
                          <a:spcPts val="0"/>
                        </a:spcAft>
                      </a:pPr>
                      <a:endParaRPr lang="nl-NL" sz="1800" dirty="0">
                        <a:solidFill>
                          <a:schemeClr val="bg1"/>
                        </a:solidFill>
                        <a:latin typeface="Calibri"/>
                        <a:ea typeface="Calibri"/>
                        <a:cs typeface="Times New Roman"/>
                      </a:endParaRPr>
                    </a:p>
                    <a:p>
                      <a:pPr>
                        <a:lnSpc>
                          <a:spcPct val="150000"/>
                        </a:lnSpc>
                        <a:spcAft>
                          <a:spcPts val="0"/>
                        </a:spcAft>
                      </a:pPr>
                      <a:endParaRPr lang="nl-NL"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800" dirty="0">
                          <a:solidFill>
                            <a:schemeClr val="bg1"/>
                          </a:solidFill>
                          <a:latin typeface="Calibri"/>
                          <a:ea typeface="Calibri"/>
                          <a:cs typeface="Times New Roman"/>
                        </a:rPr>
                        <a:t>[15:55:01]</a:t>
                      </a: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a:t>
                      </a:r>
                      <a:r>
                        <a:rPr lang="nl-NL" sz="1800" dirty="0">
                          <a:solidFill>
                            <a:schemeClr val="bg1"/>
                          </a:solidFill>
                          <a:latin typeface="Calibri"/>
                          <a:ea typeface="Calibri"/>
                          <a:cs typeface="Times New Roman"/>
                        </a:rPr>
                        <a:t>15:56:21]</a:t>
                      </a: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a:t>
                      </a:r>
                      <a:r>
                        <a:rPr lang="nl-NL" sz="1800" dirty="0">
                          <a:solidFill>
                            <a:schemeClr val="bg1"/>
                          </a:solidFill>
                          <a:latin typeface="Calibri"/>
                          <a:ea typeface="Calibri"/>
                          <a:cs typeface="Times New Roman"/>
                        </a:rPr>
                        <a:t>15:57:30]</a:t>
                      </a:r>
                    </a:p>
                    <a:p>
                      <a:pPr>
                        <a:lnSpc>
                          <a:spcPct val="150000"/>
                        </a:lnSpc>
                        <a:spcAft>
                          <a:spcPts val="0"/>
                        </a:spcAft>
                      </a:pPr>
                      <a:r>
                        <a:rPr lang="nl-NL" sz="1800" dirty="0">
                          <a:solidFill>
                            <a:schemeClr val="bg1"/>
                          </a:solidFill>
                          <a:latin typeface="Calibri"/>
                          <a:ea typeface="Calibri"/>
                          <a:cs typeface="Times New Roman"/>
                        </a:rPr>
                        <a:t>[15:58:13</a:t>
                      </a:r>
                      <a:r>
                        <a:rPr lang="nl-NL" sz="1800" dirty="0" smtClean="0">
                          <a:solidFill>
                            <a:schemeClr val="bg1"/>
                          </a:solidFill>
                          <a:latin typeface="Calibri"/>
                          <a:ea typeface="Calibri"/>
                          <a:cs typeface="Times New Roman"/>
                        </a:rPr>
                        <a:t>] </a:t>
                      </a:r>
                      <a:endParaRPr lang="nl-NL"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solidFill>
                            <a:schemeClr val="bg1"/>
                          </a:solidFill>
                          <a:latin typeface="Calibri"/>
                          <a:ea typeface="Calibri"/>
                          <a:cs typeface="Times New Roman"/>
                        </a:rPr>
                        <a:t>Co</a:t>
                      </a:r>
                      <a:endParaRPr lang="nl-NL" sz="1800" dirty="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r>
                        <a:rPr lang="en-US" sz="1800" dirty="0" smtClean="0">
                          <a:solidFill>
                            <a:schemeClr val="bg1"/>
                          </a:solidFill>
                          <a:latin typeface="Calibri"/>
                          <a:ea typeface="Calibri"/>
                          <a:cs typeface="Times New Roman"/>
                        </a:rPr>
                        <a:t>Co </a:t>
                      </a:r>
                      <a:endParaRPr lang="nl-NL" sz="1800" dirty="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r>
                        <a:rPr lang="en-US" sz="1800" dirty="0" smtClean="0">
                          <a:solidFill>
                            <a:schemeClr val="bg1"/>
                          </a:solidFill>
                          <a:latin typeface="Calibri"/>
                          <a:ea typeface="Calibri"/>
                          <a:cs typeface="Times New Roman"/>
                        </a:rPr>
                        <a:t>Co </a:t>
                      </a:r>
                      <a:endParaRPr lang="nl-NL" sz="1800" dirty="0">
                        <a:solidFill>
                          <a:schemeClr val="bg1"/>
                        </a:solidFill>
                        <a:latin typeface="Calibri"/>
                        <a:ea typeface="Calibri"/>
                        <a:cs typeface="Times New Roman"/>
                      </a:endParaRPr>
                    </a:p>
                    <a:p>
                      <a:pPr>
                        <a:lnSpc>
                          <a:spcPct val="150000"/>
                        </a:lnSpc>
                        <a:spcAft>
                          <a:spcPts val="0"/>
                        </a:spcAft>
                      </a:pPr>
                      <a:r>
                        <a:rPr lang="en-US" sz="1800" dirty="0">
                          <a:solidFill>
                            <a:schemeClr val="bg1"/>
                          </a:solidFill>
                          <a:latin typeface="Calibri"/>
                          <a:ea typeface="Calibri"/>
                          <a:cs typeface="Times New Roman"/>
                        </a:rPr>
                        <a:t>Co</a:t>
                      </a:r>
                      <a:endParaRPr lang="nl-NL" sz="1800" dirty="0">
                        <a:solidFill>
                          <a:schemeClr val="bg1"/>
                        </a:solidFill>
                        <a:latin typeface="Calibri"/>
                        <a:ea typeface="Calibri"/>
                        <a:cs typeface="Times New Roman"/>
                      </a:endParaRPr>
                    </a:p>
                    <a:p>
                      <a:pPr>
                        <a:lnSpc>
                          <a:spcPct val="150000"/>
                        </a:lnSpc>
                        <a:spcAft>
                          <a:spcPts val="0"/>
                        </a:spcAft>
                      </a:pPr>
                      <a:endParaRPr lang="nl-NL" sz="1800" dirty="0">
                        <a:solidFill>
                          <a:schemeClr val="bg1"/>
                        </a:solidFill>
                        <a:latin typeface="Calibri"/>
                        <a:ea typeface="Calibri"/>
                        <a:cs typeface="Times New Roman"/>
                      </a:endParaRPr>
                    </a:p>
                    <a:p>
                      <a:pPr>
                        <a:lnSpc>
                          <a:spcPct val="150000"/>
                        </a:lnSpc>
                        <a:spcAft>
                          <a:spcPts val="0"/>
                        </a:spcAft>
                      </a:pPr>
                      <a:endParaRPr lang="nl-NL"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800" dirty="0">
                          <a:solidFill>
                            <a:schemeClr val="bg1"/>
                          </a:solidFill>
                          <a:latin typeface="Calibri"/>
                          <a:ea typeface="Calibri"/>
                          <a:cs typeface="Times New Roman"/>
                        </a:rPr>
                        <a:t>zorg eerst zelf voor voldoende info en ga dan een gesprek aan, afspraken                                                                                         kan je maken over de zaken die </a:t>
                      </a:r>
                      <a:r>
                        <a:rPr lang="nl-NL" sz="1800" dirty="0" err="1">
                          <a:solidFill>
                            <a:schemeClr val="bg1"/>
                          </a:solidFill>
                          <a:latin typeface="Calibri"/>
                          <a:ea typeface="Calibri"/>
                          <a:cs typeface="Times New Roman"/>
                        </a:rPr>
                        <a:t>mischien</a:t>
                      </a:r>
                      <a:r>
                        <a:rPr lang="nl-NL" sz="1800" dirty="0">
                          <a:solidFill>
                            <a:schemeClr val="bg1"/>
                          </a:solidFill>
                          <a:latin typeface="Calibri"/>
                          <a:ea typeface="Calibri"/>
                          <a:cs typeface="Times New Roman"/>
                        </a:rPr>
                        <a:t> reeds eerder aan de orde zijn                                                 geweest </a:t>
                      </a:r>
                    </a:p>
                    <a:p>
                      <a:pPr>
                        <a:lnSpc>
                          <a:spcPct val="150000"/>
                        </a:lnSpc>
                        <a:spcAft>
                          <a:spcPts val="0"/>
                        </a:spcAft>
                      </a:pPr>
                      <a:r>
                        <a:rPr lang="nl-NL" sz="1800" dirty="0">
                          <a:solidFill>
                            <a:schemeClr val="bg1"/>
                          </a:solidFill>
                          <a:latin typeface="Calibri"/>
                          <a:ea typeface="Calibri"/>
                          <a:cs typeface="Times New Roman"/>
                        </a:rPr>
                        <a:t>bv ook over stiekem gedrag, vraag waarom en geef dan aan liever erover in gesprek </a:t>
                      </a: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te </a:t>
                      </a:r>
                      <a:r>
                        <a:rPr lang="nl-NL" sz="1800" dirty="0">
                          <a:solidFill>
                            <a:schemeClr val="bg1"/>
                          </a:solidFill>
                          <a:latin typeface="Calibri"/>
                          <a:ea typeface="Calibri"/>
                          <a:cs typeface="Times New Roman"/>
                        </a:rPr>
                        <a:t>gaan </a:t>
                      </a:r>
                    </a:p>
                    <a:p>
                      <a:pPr>
                        <a:lnSpc>
                          <a:spcPct val="150000"/>
                        </a:lnSpc>
                        <a:spcAft>
                          <a:spcPts val="0"/>
                        </a:spcAft>
                      </a:pPr>
                      <a:r>
                        <a:rPr lang="nl-NL" sz="1800" dirty="0">
                          <a:solidFill>
                            <a:schemeClr val="bg1"/>
                          </a:solidFill>
                          <a:latin typeface="Calibri"/>
                          <a:ea typeface="Calibri"/>
                          <a:cs typeface="Times New Roman"/>
                        </a:rPr>
                        <a:t>op de site van het </a:t>
                      </a:r>
                      <a:r>
                        <a:rPr lang="nl-NL" sz="1800" dirty="0" err="1">
                          <a:solidFill>
                            <a:schemeClr val="bg1"/>
                          </a:solidFill>
                          <a:latin typeface="Calibri"/>
                          <a:ea typeface="Calibri"/>
                          <a:cs typeface="Times New Roman"/>
                        </a:rPr>
                        <a:t>drugsinfoteam</a:t>
                      </a:r>
                      <a:r>
                        <a:rPr lang="nl-NL" sz="1800" dirty="0">
                          <a:solidFill>
                            <a:schemeClr val="bg1"/>
                          </a:solidFill>
                          <a:latin typeface="Calibri"/>
                          <a:ea typeface="Calibri"/>
                          <a:cs typeface="Times New Roman"/>
                        </a:rPr>
                        <a:t> vindt u hier meer tips en adviezen over </a:t>
                      </a:r>
                    </a:p>
                    <a:p>
                      <a:pPr>
                        <a:lnSpc>
                          <a:spcPct val="150000"/>
                        </a:lnSpc>
                        <a:spcAft>
                          <a:spcPts val="0"/>
                        </a:spcAft>
                      </a:pPr>
                      <a:r>
                        <a:rPr lang="nl-NL" sz="1800" b="1" dirty="0" smtClean="0">
                          <a:solidFill>
                            <a:schemeClr val="bg1"/>
                          </a:solidFill>
                          <a:latin typeface="Calibri"/>
                          <a:ea typeface="Calibri"/>
                          <a:cs typeface="Times New Roman"/>
                        </a:rPr>
                        <a:t>Kun je hiermee verder?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52" name="TextBox 4"/>
          <p:cNvSpPr txBox="1">
            <a:spLocks noChangeArrowheads="1"/>
          </p:cNvSpPr>
          <p:nvPr/>
        </p:nvSpPr>
        <p:spPr bwMode="auto">
          <a:xfrm>
            <a:off x="2973388" y="5597525"/>
            <a:ext cx="8137525" cy="2677656"/>
          </a:xfrm>
          <a:prstGeom prst="rect">
            <a:avLst/>
          </a:prstGeom>
          <a:noFill/>
          <a:ln w="9525">
            <a:noFill/>
            <a:miter lim="800000"/>
            <a:headEnd/>
            <a:tailEnd/>
          </a:ln>
        </p:spPr>
        <p:txBody>
          <a:bodyPr>
            <a:spAutoFit/>
          </a:bodyPr>
          <a:lstStyle/>
          <a:p>
            <a:endParaRPr lang="nl-NL" sz="2400" dirty="0">
              <a:solidFill>
                <a:schemeClr val="bg1"/>
              </a:solidFill>
            </a:endParaRPr>
          </a:p>
          <a:p>
            <a:r>
              <a:rPr lang="nl-NL" sz="2400" dirty="0">
                <a:solidFill>
                  <a:schemeClr val="bg1"/>
                </a:solidFill>
              </a:rPr>
              <a:t>Line 7: </a:t>
            </a:r>
            <a:r>
              <a:rPr lang="nl-NL" sz="2400" dirty="0" smtClean="0">
                <a:solidFill>
                  <a:schemeClr val="bg1"/>
                </a:solidFill>
              </a:rPr>
              <a:t>toekomstige actie van cliënt projecteren en daarmee een advieserkenning najagen</a:t>
            </a:r>
            <a:endParaRPr lang="nl-NL" sz="2400" dirty="0">
              <a:solidFill>
                <a:schemeClr val="bg1"/>
              </a:solidFill>
            </a:endParaRPr>
          </a:p>
          <a:p>
            <a:endParaRPr lang="nl-NL" sz="2400" dirty="0">
              <a:solidFill>
                <a:schemeClr val="bg1"/>
              </a:solidFill>
            </a:endParaRPr>
          </a:p>
          <a:p>
            <a:r>
              <a:rPr lang="nl-NL" sz="2400" dirty="0">
                <a:solidFill>
                  <a:schemeClr val="bg1"/>
                </a:solidFill>
              </a:rPr>
              <a:t>            </a:t>
            </a:r>
          </a:p>
          <a:p>
            <a:endParaRPr lang="nl-NL" sz="2400" dirty="0">
              <a:solidFill>
                <a:schemeClr val="bg1"/>
              </a:solidFill>
            </a:endParaRPr>
          </a:p>
          <a:p>
            <a:endParaRPr lang="nl-NL" sz="2400" dirty="0">
              <a:solidFill>
                <a:schemeClr val="bg1"/>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idx="4294967295"/>
          </p:nvPr>
        </p:nvSpPr>
        <p:spPr>
          <a:xfrm>
            <a:off x="885825" y="1708150"/>
            <a:ext cx="10548938"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1</a:t>
            </a:r>
          </a:p>
        </p:txBody>
      </p:sp>
      <p:sp>
        <p:nvSpPr>
          <p:cNvPr id="15363" name="Rectangle 2"/>
          <p:cNvSpPr>
            <a:spLocks noGrp="1" noChangeArrowheads="1"/>
          </p:cNvSpPr>
          <p:nvPr>
            <p:ph type="body" idx="4294967295"/>
          </p:nvPr>
        </p:nvSpPr>
        <p:spPr>
          <a:xfrm>
            <a:off x="885825" y="2500313"/>
            <a:ext cx="10548938" cy="8154987"/>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885825" y="2428875"/>
          <a:ext cx="10657184" cy="5904656"/>
        </p:xfrm>
        <a:graphic>
          <a:graphicData uri="http://schemas.openxmlformats.org/drawingml/2006/table">
            <a:tbl>
              <a:tblPr/>
              <a:tblGrid>
                <a:gridCol w="423396"/>
                <a:gridCol w="1160780"/>
                <a:gridCol w="432048"/>
                <a:gridCol w="8640960"/>
              </a:tblGrid>
              <a:tr h="5904656">
                <a:tc>
                  <a:txBody>
                    <a:bodyPr/>
                    <a:lstStyle/>
                    <a:p>
                      <a:pPr>
                        <a:lnSpc>
                          <a:spcPct val="150000"/>
                        </a:lnSpc>
                        <a:spcAft>
                          <a:spcPts val="0"/>
                        </a:spcAft>
                      </a:pPr>
                      <a:r>
                        <a:rPr lang="nl-NL" sz="1800" dirty="0">
                          <a:solidFill>
                            <a:schemeClr val="bg1"/>
                          </a:solidFill>
                          <a:latin typeface="Calibri"/>
                          <a:ea typeface="Calibri"/>
                          <a:cs typeface="Times New Roman"/>
                        </a:rPr>
                        <a:t>1</a:t>
                      </a:r>
                    </a:p>
                    <a:p>
                      <a:pPr>
                        <a:lnSpc>
                          <a:spcPct val="150000"/>
                        </a:lnSpc>
                        <a:spcAft>
                          <a:spcPts val="0"/>
                        </a:spcAft>
                      </a:pPr>
                      <a:r>
                        <a:rPr lang="nl-NL" sz="1800" dirty="0">
                          <a:solidFill>
                            <a:schemeClr val="bg1"/>
                          </a:solidFill>
                          <a:latin typeface="Calibri"/>
                          <a:ea typeface="Calibri"/>
                          <a:cs typeface="Times New Roman"/>
                        </a:rPr>
                        <a:t>2</a:t>
                      </a:r>
                    </a:p>
                    <a:p>
                      <a:pPr>
                        <a:lnSpc>
                          <a:spcPct val="150000"/>
                        </a:lnSpc>
                        <a:spcAft>
                          <a:spcPts val="0"/>
                        </a:spcAft>
                      </a:pPr>
                      <a:r>
                        <a:rPr lang="nl-NL" sz="1800" dirty="0">
                          <a:solidFill>
                            <a:schemeClr val="bg1"/>
                          </a:solidFill>
                          <a:latin typeface="Calibri"/>
                          <a:ea typeface="Calibri"/>
                          <a:cs typeface="Times New Roman"/>
                        </a:rPr>
                        <a:t>3</a:t>
                      </a:r>
                    </a:p>
                    <a:p>
                      <a:pPr>
                        <a:lnSpc>
                          <a:spcPct val="150000"/>
                        </a:lnSpc>
                        <a:spcAft>
                          <a:spcPts val="0"/>
                        </a:spcAft>
                      </a:pPr>
                      <a:r>
                        <a:rPr lang="nl-NL" sz="1800" dirty="0">
                          <a:solidFill>
                            <a:schemeClr val="bg1"/>
                          </a:solidFill>
                          <a:latin typeface="Calibri"/>
                          <a:ea typeface="Calibri"/>
                          <a:cs typeface="Times New Roman"/>
                        </a:rPr>
                        <a:t>4</a:t>
                      </a:r>
                    </a:p>
                    <a:p>
                      <a:pPr>
                        <a:lnSpc>
                          <a:spcPct val="150000"/>
                        </a:lnSpc>
                        <a:spcAft>
                          <a:spcPts val="0"/>
                        </a:spcAft>
                      </a:pPr>
                      <a:r>
                        <a:rPr lang="nl-NL" sz="1800" dirty="0">
                          <a:solidFill>
                            <a:schemeClr val="bg1"/>
                          </a:solidFill>
                          <a:latin typeface="Calibri"/>
                          <a:ea typeface="Calibri"/>
                          <a:cs typeface="Times New Roman"/>
                        </a:rPr>
                        <a:t>5</a:t>
                      </a:r>
                    </a:p>
                    <a:p>
                      <a:pPr>
                        <a:lnSpc>
                          <a:spcPct val="150000"/>
                        </a:lnSpc>
                        <a:spcAft>
                          <a:spcPts val="0"/>
                        </a:spcAft>
                      </a:pPr>
                      <a:r>
                        <a:rPr lang="nl-NL" sz="1800" dirty="0">
                          <a:solidFill>
                            <a:schemeClr val="bg1"/>
                          </a:solidFill>
                          <a:latin typeface="Calibri"/>
                          <a:ea typeface="Calibri"/>
                          <a:cs typeface="Times New Roman"/>
                        </a:rPr>
                        <a:t>6</a:t>
                      </a:r>
                    </a:p>
                    <a:p>
                      <a:pPr>
                        <a:lnSpc>
                          <a:spcPct val="150000"/>
                        </a:lnSpc>
                        <a:spcAft>
                          <a:spcPts val="0"/>
                        </a:spcAft>
                      </a:pPr>
                      <a:r>
                        <a:rPr lang="nl-NL" sz="1800" dirty="0">
                          <a:solidFill>
                            <a:schemeClr val="bg1"/>
                          </a:solidFill>
                          <a:latin typeface="Calibri"/>
                          <a:ea typeface="Calibri"/>
                          <a:cs typeface="Times New Roman"/>
                        </a:rPr>
                        <a:t>7</a:t>
                      </a:r>
                    </a:p>
                    <a:p>
                      <a:pPr>
                        <a:lnSpc>
                          <a:spcPct val="150000"/>
                        </a:lnSpc>
                        <a:spcAft>
                          <a:spcPts val="0"/>
                        </a:spcAft>
                      </a:pPr>
                      <a:r>
                        <a:rPr lang="nl-NL" sz="1800" dirty="0">
                          <a:solidFill>
                            <a:schemeClr val="bg1"/>
                          </a:solidFill>
                          <a:latin typeface="Calibri"/>
                          <a:ea typeface="Calibri"/>
                          <a:cs typeface="Times New Roman"/>
                        </a:rPr>
                        <a:t>8</a:t>
                      </a:r>
                    </a:p>
                    <a:p>
                      <a:pPr>
                        <a:lnSpc>
                          <a:spcPct val="150000"/>
                        </a:lnSpc>
                        <a:spcAft>
                          <a:spcPts val="0"/>
                        </a:spcAft>
                      </a:pPr>
                      <a:r>
                        <a:rPr lang="nl-NL" sz="1800" dirty="0">
                          <a:solidFill>
                            <a:schemeClr val="bg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800" dirty="0">
                          <a:solidFill>
                            <a:schemeClr val="bg1"/>
                          </a:solidFill>
                          <a:latin typeface="Calibri"/>
                          <a:ea typeface="Calibri"/>
                          <a:cs typeface="Times New Roman"/>
                        </a:rPr>
                        <a:t>[15:55:01]</a:t>
                      </a: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a:t>
                      </a:r>
                      <a:r>
                        <a:rPr lang="nl-NL" sz="1800" dirty="0">
                          <a:solidFill>
                            <a:schemeClr val="bg1"/>
                          </a:solidFill>
                          <a:latin typeface="Calibri"/>
                          <a:ea typeface="Calibri"/>
                          <a:cs typeface="Times New Roman"/>
                        </a:rPr>
                        <a:t>15:56:21]</a:t>
                      </a:r>
                    </a:p>
                    <a:p>
                      <a:pPr>
                        <a:lnSpc>
                          <a:spcPct val="150000"/>
                        </a:lnSpc>
                        <a:spcAft>
                          <a:spcPts val="0"/>
                        </a:spcAft>
                      </a:pP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a:t>
                      </a:r>
                      <a:r>
                        <a:rPr lang="nl-NL" sz="1800" dirty="0">
                          <a:solidFill>
                            <a:schemeClr val="bg1"/>
                          </a:solidFill>
                          <a:latin typeface="Calibri"/>
                          <a:ea typeface="Calibri"/>
                          <a:cs typeface="Times New Roman"/>
                        </a:rPr>
                        <a:t>15:57:30]</a:t>
                      </a:r>
                    </a:p>
                    <a:p>
                      <a:pPr>
                        <a:lnSpc>
                          <a:spcPct val="150000"/>
                        </a:lnSpc>
                        <a:spcAft>
                          <a:spcPts val="0"/>
                        </a:spcAft>
                      </a:pPr>
                      <a:r>
                        <a:rPr lang="nl-NL" sz="1800" dirty="0">
                          <a:solidFill>
                            <a:schemeClr val="bg1"/>
                          </a:solidFill>
                          <a:latin typeface="Calibri"/>
                          <a:ea typeface="Calibri"/>
                          <a:cs typeface="Times New Roman"/>
                        </a:rPr>
                        <a:t>[15:58:13] [15:58:41] [15:58:59]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800" dirty="0">
                          <a:solidFill>
                            <a:schemeClr val="bg1"/>
                          </a:solidFill>
                          <a:latin typeface="Calibri"/>
                          <a:ea typeface="Calibri"/>
                          <a:cs typeface="Times New Roman"/>
                        </a:rPr>
                        <a:t>Co</a:t>
                      </a:r>
                      <a:endParaRPr lang="nl-NL" sz="1800" dirty="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r>
                        <a:rPr lang="en-US" sz="1800" dirty="0" smtClean="0">
                          <a:solidFill>
                            <a:schemeClr val="bg1"/>
                          </a:solidFill>
                          <a:latin typeface="Calibri"/>
                          <a:ea typeface="Calibri"/>
                          <a:cs typeface="Times New Roman"/>
                        </a:rPr>
                        <a:t>Co </a:t>
                      </a:r>
                      <a:endParaRPr lang="nl-NL" sz="1800" dirty="0">
                        <a:solidFill>
                          <a:schemeClr val="bg1"/>
                        </a:solidFill>
                        <a:latin typeface="Calibri"/>
                        <a:ea typeface="Calibri"/>
                        <a:cs typeface="Times New Roman"/>
                      </a:endParaRPr>
                    </a:p>
                    <a:p>
                      <a:pPr>
                        <a:lnSpc>
                          <a:spcPct val="150000"/>
                        </a:lnSpc>
                        <a:spcAft>
                          <a:spcPts val="0"/>
                        </a:spcAft>
                      </a:pPr>
                      <a:endParaRPr lang="en-US" sz="1800" dirty="0" smtClean="0">
                        <a:solidFill>
                          <a:schemeClr val="bg1"/>
                        </a:solidFill>
                        <a:latin typeface="Calibri"/>
                        <a:ea typeface="Calibri"/>
                        <a:cs typeface="Times New Roman"/>
                      </a:endParaRPr>
                    </a:p>
                    <a:p>
                      <a:pPr>
                        <a:lnSpc>
                          <a:spcPct val="150000"/>
                        </a:lnSpc>
                        <a:spcAft>
                          <a:spcPts val="0"/>
                        </a:spcAft>
                      </a:pPr>
                      <a:r>
                        <a:rPr lang="en-US" sz="1800" dirty="0" smtClean="0">
                          <a:solidFill>
                            <a:schemeClr val="bg1"/>
                          </a:solidFill>
                          <a:latin typeface="Calibri"/>
                          <a:ea typeface="Calibri"/>
                          <a:cs typeface="Times New Roman"/>
                        </a:rPr>
                        <a:t>Co </a:t>
                      </a:r>
                      <a:endParaRPr lang="nl-NL" sz="1800" dirty="0">
                        <a:solidFill>
                          <a:schemeClr val="bg1"/>
                        </a:solidFill>
                        <a:latin typeface="Calibri"/>
                        <a:ea typeface="Calibri"/>
                        <a:cs typeface="Times New Roman"/>
                      </a:endParaRPr>
                    </a:p>
                    <a:p>
                      <a:pPr>
                        <a:lnSpc>
                          <a:spcPct val="150000"/>
                        </a:lnSpc>
                        <a:spcAft>
                          <a:spcPts val="0"/>
                        </a:spcAft>
                      </a:pPr>
                      <a:r>
                        <a:rPr lang="en-US" sz="1800" dirty="0">
                          <a:solidFill>
                            <a:schemeClr val="bg1"/>
                          </a:solidFill>
                          <a:latin typeface="Calibri"/>
                          <a:ea typeface="Calibri"/>
                          <a:cs typeface="Times New Roman"/>
                        </a:rPr>
                        <a:t>Co</a:t>
                      </a:r>
                      <a:endParaRPr lang="nl-NL" sz="1800" dirty="0">
                        <a:solidFill>
                          <a:schemeClr val="bg1"/>
                        </a:solidFill>
                        <a:latin typeface="Calibri"/>
                        <a:ea typeface="Calibri"/>
                        <a:cs typeface="Times New Roman"/>
                      </a:endParaRPr>
                    </a:p>
                    <a:p>
                      <a:pPr>
                        <a:lnSpc>
                          <a:spcPct val="150000"/>
                        </a:lnSpc>
                        <a:spcAft>
                          <a:spcPts val="0"/>
                        </a:spcAft>
                      </a:pPr>
                      <a:r>
                        <a:rPr lang="en-US" sz="1800" dirty="0" err="1">
                          <a:solidFill>
                            <a:schemeClr val="bg1"/>
                          </a:solidFill>
                          <a:latin typeface="Calibri"/>
                          <a:ea typeface="Calibri"/>
                          <a:cs typeface="Times New Roman"/>
                        </a:rPr>
                        <a:t>Cl</a:t>
                      </a:r>
                      <a:endParaRPr lang="nl-NL" sz="1800" dirty="0">
                        <a:solidFill>
                          <a:schemeClr val="bg1"/>
                        </a:solidFill>
                        <a:latin typeface="Calibri"/>
                        <a:ea typeface="Calibri"/>
                        <a:cs typeface="Times New Roman"/>
                      </a:endParaRPr>
                    </a:p>
                    <a:p>
                      <a:pPr>
                        <a:lnSpc>
                          <a:spcPct val="150000"/>
                        </a:lnSpc>
                        <a:spcAft>
                          <a:spcPts val="0"/>
                        </a:spcAft>
                      </a:pPr>
                      <a:r>
                        <a:rPr lang="en-US" sz="1800" dirty="0">
                          <a:solidFill>
                            <a:schemeClr val="bg1"/>
                          </a:solidFill>
                          <a:latin typeface="Calibri"/>
                          <a:ea typeface="Calibri"/>
                          <a:cs typeface="Times New Roman"/>
                        </a:rPr>
                        <a:t>Co</a:t>
                      </a:r>
                      <a:endParaRPr lang="nl-NL" sz="18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1800" dirty="0">
                          <a:solidFill>
                            <a:schemeClr val="bg1"/>
                          </a:solidFill>
                          <a:latin typeface="Calibri"/>
                          <a:ea typeface="Calibri"/>
                          <a:cs typeface="Times New Roman"/>
                        </a:rPr>
                        <a:t>zorg eerst zelf voor voldoende info en ga dan een gesprek aan, afspraken                                                                                         kan je maken over de zaken die </a:t>
                      </a:r>
                      <a:r>
                        <a:rPr lang="nl-NL" sz="1800" dirty="0" err="1">
                          <a:solidFill>
                            <a:schemeClr val="bg1"/>
                          </a:solidFill>
                          <a:latin typeface="Calibri"/>
                          <a:ea typeface="Calibri"/>
                          <a:cs typeface="Times New Roman"/>
                        </a:rPr>
                        <a:t>mischien</a:t>
                      </a:r>
                      <a:r>
                        <a:rPr lang="nl-NL" sz="1800" dirty="0">
                          <a:solidFill>
                            <a:schemeClr val="bg1"/>
                          </a:solidFill>
                          <a:latin typeface="Calibri"/>
                          <a:ea typeface="Calibri"/>
                          <a:cs typeface="Times New Roman"/>
                        </a:rPr>
                        <a:t> reeds eerder aan de orde zijn                                                 geweest </a:t>
                      </a:r>
                    </a:p>
                    <a:p>
                      <a:pPr>
                        <a:lnSpc>
                          <a:spcPct val="150000"/>
                        </a:lnSpc>
                        <a:spcAft>
                          <a:spcPts val="0"/>
                        </a:spcAft>
                      </a:pPr>
                      <a:r>
                        <a:rPr lang="nl-NL" sz="1800" dirty="0">
                          <a:solidFill>
                            <a:schemeClr val="bg1"/>
                          </a:solidFill>
                          <a:latin typeface="Calibri"/>
                          <a:ea typeface="Calibri"/>
                          <a:cs typeface="Times New Roman"/>
                        </a:rPr>
                        <a:t>bv ook over stiekem gedrag, vraag waarom en geef dan aan liever erover in gesprek </a:t>
                      </a:r>
                      <a:endParaRPr lang="nl-NL" sz="1800" dirty="0" smtClean="0">
                        <a:solidFill>
                          <a:schemeClr val="bg1"/>
                        </a:solidFill>
                        <a:latin typeface="Calibri"/>
                        <a:ea typeface="Calibri"/>
                        <a:cs typeface="Times New Roman"/>
                      </a:endParaRPr>
                    </a:p>
                    <a:p>
                      <a:pPr>
                        <a:lnSpc>
                          <a:spcPct val="150000"/>
                        </a:lnSpc>
                        <a:spcAft>
                          <a:spcPts val="0"/>
                        </a:spcAft>
                      </a:pPr>
                      <a:r>
                        <a:rPr lang="nl-NL" sz="1800" dirty="0" smtClean="0">
                          <a:solidFill>
                            <a:schemeClr val="bg1"/>
                          </a:solidFill>
                          <a:latin typeface="Calibri"/>
                          <a:ea typeface="Calibri"/>
                          <a:cs typeface="Times New Roman"/>
                        </a:rPr>
                        <a:t>te </a:t>
                      </a:r>
                      <a:r>
                        <a:rPr lang="nl-NL" sz="1800" dirty="0">
                          <a:solidFill>
                            <a:schemeClr val="bg1"/>
                          </a:solidFill>
                          <a:latin typeface="Calibri"/>
                          <a:ea typeface="Calibri"/>
                          <a:cs typeface="Times New Roman"/>
                        </a:rPr>
                        <a:t>gaan </a:t>
                      </a:r>
                    </a:p>
                    <a:p>
                      <a:pPr>
                        <a:lnSpc>
                          <a:spcPct val="150000"/>
                        </a:lnSpc>
                        <a:spcAft>
                          <a:spcPts val="0"/>
                        </a:spcAft>
                      </a:pPr>
                      <a:r>
                        <a:rPr lang="nl-NL" sz="1800" dirty="0">
                          <a:solidFill>
                            <a:schemeClr val="bg1"/>
                          </a:solidFill>
                          <a:latin typeface="Calibri"/>
                          <a:ea typeface="Calibri"/>
                          <a:cs typeface="Times New Roman"/>
                        </a:rPr>
                        <a:t>op de site van het </a:t>
                      </a:r>
                      <a:r>
                        <a:rPr lang="nl-NL" sz="1800" dirty="0" err="1">
                          <a:solidFill>
                            <a:schemeClr val="bg1"/>
                          </a:solidFill>
                          <a:latin typeface="Calibri"/>
                          <a:ea typeface="Calibri"/>
                          <a:cs typeface="Times New Roman"/>
                        </a:rPr>
                        <a:t>drugsinfoteam</a:t>
                      </a:r>
                      <a:r>
                        <a:rPr lang="nl-NL" sz="1800" dirty="0">
                          <a:solidFill>
                            <a:schemeClr val="bg1"/>
                          </a:solidFill>
                          <a:latin typeface="Calibri"/>
                          <a:ea typeface="Calibri"/>
                          <a:cs typeface="Times New Roman"/>
                        </a:rPr>
                        <a:t> vindt u hier meer tips en adviezen over </a:t>
                      </a:r>
                    </a:p>
                    <a:p>
                      <a:pPr>
                        <a:lnSpc>
                          <a:spcPct val="150000"/>
                        </a:lnSpc>
                        <a:spcAft>
                          <a:spcPts val="0"/>
                        </a:spcAft>
                      </a:pPr>
                      <a:r>
                        <a:rPr lang="nl-NL" sz="1800" b="0" dirty="0" smtClean="0">
                          <a:solidFill>
                            <a:schemeClr val="bg1"/>
                          </a:solidFill>
                          <a:latin typeface="Calibri"/>
                          <a:ea typeface="Calibri"/>
                          <a:cs typeface="Times New Roman"/>
                        </a:rPr>
                        <a:t>Kun je hiermee verder?</a:t>
                      </a:r>
                    </a:p>
                    <a:p>
                      <a:pPr>
                        <a:lnSpc>
                          <a:spcPct val="150000"/>
                        </a:lnSpc>
                        <a:spcAft>
                          <a:spcPts val="0"/>
                        </a:spcAft>
                      </a:pPr>
                      <a:r>
                        <a:rPr lang="nl-NL" sz="1800" b="1" dirty="0" smtClean="0">
                          <a:solidFill>
                            <a:schemeClr val="bg1"/>
                          </a:solidFill>
                          <a:latin typeface="Calibri"/>
                          <a:ea typeface="Calibri"/>
                          <a:cs typeface="Times New Roman"/>
                        </a:rPr>
                        <a:t>Ja</a:t>
                      </a:r>
                      <a:r>
                        <a:rPr lang="nl-NL" sz="1800" b="1" dirty="0">
                          <a:solidFill>
                            <a:schemeClr val="bg1"/>
                          </a:solidFill>
                          <a:latin typeface="Calibri"/>
                          <a:ea typeface="Calibri"/>
                          <a:cs typeface="Times New Roman"/>
                        </a:rPr>
                        <a:t>, dank U wel. </a:t>
                      </a:r>
                    </a:p>
                    <a:p>
                      <a:pPr>
                        <a:lnSpc>
                          <a:spcPct val="150000"/>
                        </a:lnSpc>
                        <a:spcAft>
                          <a:spcPts val="0"/>
                        </a:spcAft>
                      </a:pPr>
                      <a:r>
                        <a:rPr lang="nl-NL" sz="1800" dirty="0">
                          <a:solidFill>
                            <a:schemeClr val="bg1"/>
                          </a:solidFill>
                          <a:latin typeface="Calibri"/>
                          <a:ea typeface="Calibri"/>
                          <a:cs typeface="Times New Roman"/>
                        </a:rPr>
                        <a:t>Ik wens je veel succes en je kunt altijd nog eens terugkomen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76" name="TextBox 4"/>
          <p:cNvSpPr txBox="1">
            <a:spLocks noChangeArrowheads="1"/>
          </p:cNvSpPr>
          <p:nvPr/>
        </p:nvSpPr>
        <p:spPr bwMode="auto">
          <a:xfrm>
            <a:off x="2973388" y="6172200"/>
            <a:ext cx="8137525" cy="2677656"/>
          </a:xfrm>
          <a:prstGeom prst="rect">
            <a:avLst/>
          </a:prstGeom>
          <a:noFill/>
          <a:ln w="9525">
            <a:noFill/>
            <a:miter lim="800000"/>
            <a:headEnd/>
            <a:tailEnd/>
          </a:ln>
        </p:spPr>
        <p:txBody>
          <a:bodyPr>
            <a:spAutoFit/>
          </a:bodyPr>
          <a:lstStyle/>
          <a:p>
            <a:endParaRPr lang="nl-NL" sz="2400" dirty="0">
              <a:solidFill>
                <a:schemeClr val="bg1"/>
              </a:solidFill>
            </a:endParaRPr>
          </a:p>
          <a:p>
            <a:r>
              <a:rPr lang="nl-NL" sz="2400" dirty="0">
                <a:solidFill>
                  <a:schemeClr val="bg1"/>
                </a:solidFill>
              </a:rPr>
              <a:t>Line 8: “ja” = </a:t>
            </a:r>
            <a:r>
              <a:rPr lang="nl-NL" sz="2400" dirty="0" smtClean="0">
                <a:solidFill>
                  <a:schemeClr val="bg1"/>
                </a:solidFill>
              </a:rPr>
              <a:t>advies erkenning en </a:t>
            </a:r>
            <a:r>
              <a:rPr lang="nl-NL" sz="2400" dirty="0" err="1" smtClean="0">
                <a:solidFill>
                  <a:schemeClr val="bg1"/>
                </a:solidFill>
              </a:rPr>
              <a:t>afsluitings</a:t>
            </a:r>
            <a:r>
              <a:rPr lang="nl-NL" sz="2400" dirty="0" smtClean="0">
                <a:solidFill>
                  <a:schemeClr val="bg1"/>
                </a:solidFill>
              </a:rPr>
              <a:t> “</a:t>
            </a:r>
            <a:r>
              <a:rPr lang="nl-NL" sz="2400" dirty="0" err="1" smtClean="0">
                <a:solidFill>
                  <a:schemeClr val="bg1"/>
                </a:solidFill>
              </a:rPr>
              <a:t>contextualization</a:t>
            </a:r>
            <a:r>
              <a:rPr lang="nl-NL" sz="2400" dirty="0" smtClean="0">
                <a:solidFill>
                  <a:schemeClr val="bg1"/>
                </a:solidFill>
              </a:rPr>
              <a:t> cue”</a:t>
            </a:r>
            <a:endParaRPr lang="nl-NL" sz="2400" dirty="0">
              <a:solidFill>
                <a:schemeClr val="bg1"/>
              </a:solidFill>
            </a:endParaRPr>
          </a:p>
          <a:p>
            <a:r>
              <a:rPr lang="nl-NL" sz="2400" dirty="0">
                <a:solidFill>
                  <a:schemeClr val="bg1"/>
                </a:solidFill>
              </a:rPr>
              <a:t>“dank U wel” = </a:t>
            </a:r>
            <a:r>
              <a:rPr lang="nl-NL" sz="2400" dirty="0" smtClean="0">
                <a:solidFill>
                  <a:schemeClr val="bg1"/>
                </a:solidFill>
              </a:rPr>
              <a:t>volgende stap in afsluiting</a:t>
            </a:r>
            <a:endParaRPr lang="nl-NL" sz="2400" dirty="0">
              <a:solidFill>
                <a:schemeClr val="bg1"/>
              </a:solidFill>
            </a:endParaRPr>
          </a:p>
          <a:p>
            <a:endParaRPr lang="nl-NL" sz="2400" dirty="0">
              <a:solidFill>
                <a:schemeClr val="bg1"/>
              </a:solidFill>
            </a:endParaRPr>
          </a:p>
          <a:p>
            <a:endParaRPr lang="nl-NL" sz="2400" dirty="0">
              <a:solidFill>
                <a:schemeClr val="bg1"/>
              </a:solidFill>
            </a:endParaRPr>
          </a:p>
          <a:p>
            <a:endParaRPr lang="nl-NL" sz="2400" dirty="0">
              <a:solidFill>
                <a:schemeClr val="bg1"/>
              </a:solidFill>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1030288"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2</a:t>
            </a:r>
          </a:p>
        </p:txBody>
      </p:sp>
      <p:sp>
        <p:nvSpPr>
          <p:cNvPr id="16387" name="Rectangle 2"/>
          <p:cNvSpPr>
            <a:spLocks noGrp="1" noChangeArrowheads="1"/>
          </p:cNvSpPr>
          <p:nvPr>
            <p:ph type="body" idx="4294967295"/>
          </p:nvPr>
        </p:nvSpPr>
        <p:spPr>
          <a:xfrm>
            <a:off x="1030288" y="2139950"/>
            <a:ext cx="10944225" cy="7219950"/>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957263" y="2139950"/>
          <a:ext cx="10657184" cy="6264696"/>
        </p:xfrm>
        <a:graphic>
          <a:graphicData uri="http://schemas.openxmlformats.org/drawingml/2006/table">
            <a:tbl>
              <a:tblPr/>
              <a:tblGrid>
                <a:gridCol w="612720"/>
                <a:gridCol w="10044464"/>
              </a:tblGrid>
              <a:tr h="6264696">
                <a:tc>
                  <a:txBody>
                    <a:bodyPr/>
                    <a:lstStyle/>
                    <a:p>
                      <a:pPr>
                        <a:lnSpc>
                          <a:spcPct val="150000"/>
                        </a:lnSpc>
                        <a:spcAft>
                          <a:spcPts val="0"/>
                        </a:spcAft>
                      </a:pPr>
                      <a:r>
                        <a:rPr lang="nl-NL" sz="2000" dirty="0">
                          <a:solidFill>
                            <a:schemeClr val="bg1"/>
                          </a:solidFill>
                          <a:latin typeface="Calibri"/>
                          <a:ea typeface="Calibri"/>
                          <a:cs typeface="Times New Roman"/>
                        </a:rPr>
                        <a:t>1</a:t>
                      </a:r>
                    </a:p>
                    <a:p>
                      <a:pPr>
                        <a:lnSpc>
                          <a:spcPct val="150000"/>
                        </a:lnSpc>
                        <a:spcAft>
                          <a:spcPts val="0"/>
                        </a:spcAft>
                      </a:pPr>
                      <a:r>
                        <a:rPr lang="nl-NL" sz="2000" dirty="0">
                          <a:solidFill>
                            <a:schemeClr val="bg1"/>
                          </a:solidFill>
                          <a:latin typeface="Calibri"/>
                          <a:ea typeface="Calibri"/>
                          <a:cs typeface="Times New Roman"/>
                        </a:rPr>
                        <a:t>2</a:t>
                      </a:r>
                    </a:p>
                    <a:p>
                      <a:pPr>
                        <a:lnSpc>
                          <a:spcPct val="150000"/>
                        </a:lnSpc>
                        <a:spcAft>
                          <a:spcPts val="0"/>
                        </a:spcAft>
                      </a:pPr>
                      <a:r>
                        <a:rPr lang="nl-NL" sz="2000" dirty="0">
                          <a:solidFill>
                            <a:schemeClr val="bg1"/>
                          </a:solidFill>
                          <a:latin typeface="Calibri"/>
                          <a:ea typeface="Calibri"/>
                          <a:cs typeface="Times New Roman"/>
                        </a:rPr>
                        <a:t>3</a:t>
                      </a:r>
                    </a:p>
                    <a:p>
                      <a:pPr>
                        <a:lnSpc>
                          <a:spcPct val="150000"/>
                        </a:lnSpc>
                        <a:spcAft>
                          <a:spcPts val="0"/>
                        </a:spcAft>
                      </a:pPr>
                      <a:r>
                        <a:rPr lang="nl-NL" sz="2000" dirty="0">
                          <a:solidFill>
                            <a:schemeClr val="bg1"/>
                          </a:solidFill>
                          <a:latin typeface="Calibri"/>
                          <a:ea typeface="Calibri"/>
                          <a:cs typeface="Times New Roman"/>
                        </a:rPr>
                        <a:t>4</a:t>
                      </a:r>
                    </a:p>
                    <a:p>
                      <a:pPr>
                        <a:lnSpc>
                          <a:spcPct val="150000"/>
                        </a:lnSpc>
                        <a:spcAft>
                          <a:spcPts val="0"/>
                        </a:spcAft>
                      </a:pPr>
                      <a:r>
                        <a:rPr lang="nl-NL" sz="2000" dirty="0">
                          <a:solidFill>
                            <a:schemeClr val="bg1"/>
                          </a:solidFill>
                          <a:latin typeface="Calibri"/>
                          <a:ea typeface="Calibri"/>
                          <a:cs typeface="Times New Roman"/>
                        </a:rPr>
                        <a:t>5</a:t>
                      </a:r>
                    </a:p>
                    <a:p>
                      <a:pPr>
                        <a:lnSpc>
                          <a:spcPct val="150000"/>
                        </a:lnSpc>
                        <a:spcAft>
                          <a:spcPts val="0"/>
                        </a:spcAft>
                      </a:pPr>
                      <a:r>
                        <a:rPr lang="nl-NL" sz="2000" dirty="0">
                          <a:solidFill>
                            <a:schemeClr val="bg1"/>
                          </a:solidFill>
                          <a:latin typeface="Calibri"/>
                          <a:ea typeface="Calibri"/>
                          <a:cs typeface="Times New Roman"/>
                        </a:rPr>
                        <a:t>6</a:t>
                      </a:r>
                    </a:p>
                    <a:p>
                      <a:pPr>
                        <a:lnSpc>
                          <a:spcPct val="150000"/>
                        </a:lnSpc>
                        <a:spcAft>
                          <a:spcPts val="0"/>
                        </a:spcAft>
                      </a:pPr>
                      <a:r>
                        <a:rPr lang="nl-NL" sz="2000" dirty="0">
                          <a:solidFill>
                            <a:schemeClr val="bg1"/>
                          </a:solidFill>
                          <a:latin typeface="Calibri"/>
                          <a:ea typeface="Calibri"/>
                          <a:cs typeface="Times New Roman"/>
                        </a:rPr>
                        <a:t>7</a:t>
                      </a:r>
                    </a:p>
                    <a:p>
                      <a:pPr>
                        <a:lnSpc>
                          <a:spcPct val="150000"/>
                        </a:lnSpc>
                        <a:spcAft>
                          <a:spcPts val="0"/>
                        </a:spcAft>
                      </a:pPr>
                      <a:r>
                        <a:rPr lang="nl-NL" sz="2000" dirty="0">
                          <a:solidFill>
                            <a:schemeClr val="bg1"/>
                          </a:solidFill>
                          <a:latin typeface="Calibri"/>
                          <a:ea typeface="Calibri"/>
                          <a:cs typeface="Times New Roman"/>
                        </a:rPr>
                        <a:t>8</a:t>
                      </a:r>
                    </a:p>
                    <a:p>
                      <a:pPr>
                        <a:lnSpc>
                          <a:spcPct val="150000"/>
                        </a:lnSpc>
                        <a:spcAft>
                          <a:spcPts val="0"/>
                        </a:spcAft>
                      </a:pPr>
                      <a:r>
                        <a:rPr lang="nl-NL" sz="2000" dirty="0">
                          <a:solidFill>
                            <a:schemeClr val="bg1"/>
                          </a:solidFill>
                          <a:latin typeface="Calibri"/>
                          <a:ea typeface="Calibri"/>
                          <a:cs typeface="Times New Roman"/>
                        </a:rPr>
                        <a:t>9</a:t>
                      </a:r>
                    </a:p>
                    <a:p>
                      <a:pPr>
                        <a:lnSpc>
                          <a:spcPct val="150000"/>
                        </a:lnSpc>
                        <a:spcAft>
                          <a:spcPts val="0"/>
                        </a:spcAft>
                      </a:pPr>
                      <a:r>
                        <a:rPr lang="nl-NL" sz="2000" dirty="0">
                          <a:solidFill>
                            <a:schemeClr val="bg1"/>
                          </a:solidFill>
                          <a:latin typeface="Calibri"/>
                          <a:ea typeface="Calibri"/>
                          <a:cs typeface="Times New Roman"/>
                        </a:rPr>
                        <a:t>10</a:t>
                      </a:r>
                    </a:p>
                    <a:p>
                      <a:pPr>
                        <a:lnSpc>
                          <a:spcPct val="150000"/>
                        </a:lnSpc>
                        <a:spcAft>
                          <a:spcPts val="0"/>
                        </a:spcAft>
                      </a:pPr>
                      <a:r>
                        <a:rPr lang="nl-NL" sz="2000" dirty="0" smtClean="0">
                          <a:solidFill>
                            <a:schemeClr val="bg1"/>
                          </a:solidFill>
                          <a:latin typeface="Calibri"/>
                          <a:ea typeface="Calibri"/>
                          <a:cs typeface="Times New Roman"/>
                        </a:rPr>
                        <a:t>11</a:t>
                      </a:r>
                      <a:endParaRPr lang="nl-NL"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2000" dirty="0" smtClean="0">
                          <a:solidFill>
                            <a:schemeClr val="bg1"/>
                          </a:solidFill>
                          <a:latin typeface="Calibri"/>
                          <a:ea typeface="Calibri"/>
                          <a:cs typeface="Times New Roman"/>
                        </a:rPr>
                        <a:t>[</a:t>
                      </a:r>
                      <a:r>
                        <a:rPr lang="nl-NL" sz="2000" dirty="0">
                          <a:solidFill>
                            <a:schemeClr val="bg1"/>
                          </a:solidFill>
                          <a:latin typeface="Calibri"/>
                          <a:ea typeface="Calibri"/>
                          <a:cs typeface="Times New Roman"/>
                        </a:rPr>
                        <a:t>13:49:28] Co: hierna moet je de gewoonte van het roken afleren, dat duurt wat langer </a:t>
                      </a:r>
                    </a:p>
                    <a:p>
                      <a:pPr>
                        <a:lnSpc>
                          <a:spcPct val="150000"/>
                        </a:lnSpc>
                        <a:spcAft>
                          <a:spcPts val="0"/>
                        </a:spcAft>
                      </a:pPr>
                      <a:r>
                        <a:rPr lang="nl-NL" sz="2000" dirty="0">
                          <a:solidFill>
                            <a:schemeClr val="bg1"/>
                          </a:solidFill>
                          <a:latin typeface="Calibri"/>
                          <a:ea typeface="Calibri"/>
                          <a:cs typeface="Times New Roman"/>
                        </a:rPr>
                        <a:t>[13:49:44] Cl:  </a:t>
                      </a:r>
                      <a:r>
                        <a:rPr lang="nl-NL" sz="2000" b="1" dirty="0" err="1" smtClean="0">
                          <a:solidFill>
                            <a:schemeClr val="bg1"/>
                          </a:solidFill>
                          <a:latin typeface="Calibri"/>
                          <a:ea typeface="Calibri"/>
                          <a:cs typeface="Times New Roman"/>
                        </a:rPr>
                        <a:t>oke</a:t>
                      </a:r>
                      <a:r>
                        <a:rPr lang="nl-NL" sz="2000" b="1" dirty="0" smtClean="0">
                          <a:solidFill>
                            <a:schemeClr val="bg1"/>
                          </a:solidFill>
                          <a:latin typeface="Calibri"/>
                          <a:ea typeface="Calibri"/>
                          <a:cs typeface="Times New Roman"/>
                        </a:rPr>
                        <a:t> dat was me vragen</a:t>
                      </a:r>
                      <a:endParaRPr lang="nl-NL" sz="2000" b="1"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[13:50:02] Co: </a:t>
                      </a:r>
                      <a:r>
                        <a:rPr lang="nl-NL" sz="2000" dirty="0" err="1" smtClean="0">
                          <a:solidFill>
                            <a:schemeClr val="bg1"/>
                          </a:solidFill>
                          <a:latin typeface="Calibri"/>
                          <a:ea typeface="Calibri"/>
                          <a:cs typeface="Times New Roman"/>
                        </a:rPr>
                        <a:t>ok</a:t>
                      </a:r>
                      <a:r>
                        <a:rPr lang="nl-NL" sz="2000" dirty="0" smtClean="0">
                          <a:solidFill>
                            <a:schemeClr val="bg1"/>
                          </a:solidFill>
                          <a:latin typeface="Calibri"/>
                          <a:ea typeface="Calibri"/>
                          <a:cs typeface="Times New Roman"/>
                        </a:rPr>
                        <a:t> fijn, ik hoop dat je nu genoeg weet</a:t>
                      </a:r>
                      <a:endParaRPr lang="nl-NL" sz="200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[13:50:10] Co: veel succes met stoppen met roken;) </a:t>
                      </a:r>
                    </a:p>
                    <a:p>
                      <a:pPr>
                        <a:lnSpc>
                          <a:spcPct val="150000"/>
                        </a:lnSpc>
                        <a:spcAft>
                          <a:spcPts val="0"/>
                        </a:spcAft>
                      </a:pPr>
                      <a:r>
                        <a:rPr lang="nl-NL" sz="2000" dirty="0">
                          <a:solidFill>
                            <a:schemeClr val="bg1"/>
                          </a:solidFill>
                          <a:latin typeface="Calibri"/>
                          <a:ea typeface="Calibri"/>
                          <a:cs typeface="Times New Roman"/>
                        </a:rPr>
                        <a:t>[13:50:19] Cl: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dank u wel </a:t>
                      </a:r>
                    </a:p>
                    <a:p>
                      <a:pPr>
                        <a:lnSpc>
                          <a:spcPct val="150000"/>
                        </a:lnSpc>
                        <a:spcAft>
                          <a:spcPts val="0"/>
                        </a:spcAft>
                      </a:pPr>
                      <a:r>
                        <a:rPr lang="nl-NL" sz="2000" dirty="0">
                          <a:solidFill>
                            <a:schemeClr val="bg1"/>
                          </a:solidFill>
                          <a:latin typeface="Calibri"/>
                          <a:ea typeface="Calibri"/>
                          <a:cs typeface="Times New Roman"/>
                        </a:rPr>
                        <a:t>[13:50:23] Co</a:t>
                      </a:r>
                      <a:r>
                        <a:rPr lang="nl-NL" sz="2000" dirty="0" smtClean="0">
                          <a:solidFill>
                            <a:schemeClr val="bg1"/>
                          </a:solidFill>
                          <a:latin typeface="Calibri"/>
                          <a:ea typeface="Calibri"/>
                          <a:cs typeface="Times New Roman"/>
                        </a:rPr>
                        <a:t>:</a:t>
                      </a:r>
                      <a:r>
                        <a:rPr lang="nl-NL" sz="2000" baseline="0" dirty="0" smtClean="0">
                          <a:solidFill>
                            <a:schemeClr val="bg1"/>
                          </a:solidFill>
                          <a:latin typeface="Calibri"/>
                          <a:ea typeface="Calibri"/>
                          <a:cs typeface="Times New Roman"/>
                        </a:rPr>
                        <a:t> heb je nog meer vragen?</a:t>
                      </a:r>
                      <a:endParaRPr lang="nl-NL" sz="200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[13:50:28] Cl:  niet meer </a:t>
                      </a:r>
                    </a:p>
                    <a:p>
                      <a:pPr>
                        <a:lnSpc>
                          <a:spcPct val="150000"/>
                        </a:lnSpc>
                        <a:spcAft>
                          <a:spcPts val="0"/>
                        </a:spcAft>
                      </a:pPr>
                      <a:r>
                        <a:rPr lang="nl-NL" sz="2000" dirty="0">
                          <a:solidFill>
                            <a:schemeClr val="bg1"/>
                          </a:solidFill>
                          <a:latin typeface="Calibri"/>
                          <a:ea typeface="Calibri"/>
                          <a:cs typeface="Times New Roman"/>
                        </a:rPr>
                        <a:t>[13:50:37] Co</a:t>
                      </a:r>
                      <a:r>
                        <a:rPr lang="nl-NL" sz="2000" dirty="0" smtClean="0">
                          <a:solidFill>
                            <a:schemeClr val="bg1"/>
                          </a:solidFill>
                          <a:latin typeface="Calibri"/>
                          <a:ea typeface="Calibri"/>
                          <a:cs typeface="Times New Roman"/>
                        </a:rPr>
                        <a:t>: </a:t>
                      </a:r>
                      <a:r>
                        <a:rPr lang="nl-NL" sz="2000" dirty="0" err="1" smtClean="0">
                          <a:solidFill>
                            <a:schemeClr val="bg1"/>
                          </a:solidFill>
                          <a:latin typeface="Calibri"/>
                          <a:ea typeface="Calibri"/>
                          <a:cs typeface="Times New Roman"/>
                        </a:rPr>
                        <a:t>ok</a:t>
                      </a:r>
                      <a:r>
                        <a:rPr lang="nl-NL" sz="2000" dirty="0" smtClean="0">
                          <a:solidFill>
                            <a:schemeClr val="bg1"/>
                          </a:solidFill>
                          <a:latin typeface="Calibri"/>
                          <a:ea typeface="Calibri"/>
                          <a:cs typeface="Times New Roman"/>
                        </a:rPr>
                        <a:t>, fijn dat ik je kon helpen</a:t>
                      </a:r>
                      <a:endParaRPr lang="nl-NL" sz="200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[13:50:43] Cl: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a:t>
                      </a:r>
                    </a:p>
                    <a:p>
                      <a:pPr>
                        <a:lnSpc>
                          <a:spcPct val="150000"/>
                        </a:lnSpc>
                        <a:spcAft>
                          <a:spcPts val="0"/>
                        </a:spcAft>
                      </a:pPr>
                      <a:r>
                        <a:rPr lang="nl-NL" sz="2000" dirty="0">
                          <a:solidFill>
                            <a:schemeClr val="bg1"/>
                          </a:solidFill>
                          <a:latin typeface="Calibri"/>
                          <a:ea typeface="Calibri"/>
                          <a:cs typeface="Times New Roman"/>
                        </a:rPr>
                        <a:t>[13:50:47] Co: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doei </a:t>
                      </a:r>
                    </a:p>
                    <a:p>
                      <a:pPr>
                        <a:lnSpc>
                          <a:spcPct val="150000"/>
                        </a:lnSpc>
                        <a:spcAft>
                          <a:spcPts val="0"/>
                        </a:spcAft>
                      </a:pPr>
                      <a:r>
                        <a:rPr lang="nl-NL" sz="2000" dirty="0">
                          <a:solidFill>
                            <a:schemeClr val="bg1"/>
                          </a:solidFill>
                          <a:latin typeface="Calibri"/>
                          <a:ea typeface="Calibri"/>
                          <a:cs typeface="Times New Roman"/>
                        </a:rPr>
                        <a:t>[13:50:52] Cl:  doei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396" name="TextBox 4"/>
          <p:cNvSpPr txBox="1">
            <a:spLocks noChangeArrowheads="1"/>
          </p:cNvSpPr>
          <p:nvPr/>
        </p:nvSpPr>
        <p:spPr bwMode="auto">
          <a:xfrm>
            <a:off x="6646863" y="2573338"/>
            <a:ext cx="4895850" cy="460375"/>
          </a:xfrm>
          <a:prstGeom prst="rect">
            <a:avLst/>
          </a:prstGeom>
          <a:noFill/>
          <a:ln w="9525">
            <a:noFill/>
            <a:miter lim="800000"/>
            <a:headEnd/>
            <a:tailEnd/>
          </a:ln>
        </p:spPr>
        <p:txBody>
          <a:bodyPr>
            <a:spAutoFit/>
          </a:bodyPr>
          <a:lstStyle/>
          <a:p>
            <a:r>
              <a:rPr lang="nl-NL" sz="2400" dirty="0" smtClean="0">
                <a:solidFill>
                  <a:srgbClr val="C00000"/>
                </a:solidFill>
              </a:rPr>
              <a:t>Geen erkenning</a:t>
            </a:r>
            <a:endParaRPr lang="nl-NL" sz="2400" dirty="0">
              <a:solidFill>
                <a:srgbClr val="C00000"/>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2</a:t>
            </a:r>
          </a:p>
        </p:txBody>
      </p:sp>
      <p:sp>
        <p:nvSpPr>
          <p:cNvPr id="17411" name="Rectangle 2"/>
          <p:cNvSpPr>
            <a:spLocks noGrp="1" noChangeArrowheads="1"/>
          </p:cNvSpPr>
          <p:nvPr>
            <p:ph type="body" idx="4294967295"/>
          </p:nvPr>
        </p:nvSpPr>
        <p:spPr>
          <a:xfrm>
            <a:off x="1030288" y="2139950"/>
            <a:ext cx="10656887" cy="7219950"/>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957263" y="2139950"/>
          <a:ext cx="10657184" cy="6264696"/>
        </p:xfrm>
        <a:graphic>
          <a:graphicData uri="http://schemas.openxmlformats.org/drawingml/2006/table">
            <a:tbl>
              <a:tblPr/>
              <a:tblGrid>
                <a:gridCol w="612720"/>
                <a:gridCol w="10044464"/>
              </a:tblGrid>
              <a:tr h="6264696">
                <a:tc>
                  <a:txBody>
                    <a:bodyPr/>
                    <a:lstStyle/>
                    <a:p>
                      <a:pPr>
                        <a:lnSpc>
                          <a:spcPct val="150000"/>
                        </a:lnSpc>
                        <a:spcAft>
                          <a:spcPts val="0"/>
                        </a:spcAft>
                      </a:pPr>
                      <a:r>
                        <a:rPr lang="nl-NL" sz="2000" dirty="0">
                          <a:solidFill>
                            <a:schemeClr val="bg1"/>
                          </a:solidFill>
                          <a:latin typeface="Calibri"/>
                          <a:ea typeface="Calibri"/>
                          <a:cs typeface="Times New Roman"/>
                        </a:rPr>
                        <a:t>1</a:t>
                      </a:r>
                    </a:p>
                    <a:p>
                      <a:pPr>
                        <a:lnSpc>
                          <a:spcPct val="150000"/>
                        </a:lnSpc>
                        <a:spcAft>
                          <a:spcPts val="0"/>
                        </a:spcAft>
                      </a:pPr>
                      <a:r>
                        <a:rPr lang="nl-NL" sz="2000" dirty="0">
                          <a:solidFill>
                            <a:schemeClr val="bg1"/>
                          </a:solidFill>
                          <a:latin typeface="Calibri"/>
                          <a:ea typeface="Calibri"/>
                          <a:cs typeface="Times New Roman"/>
                        </a:rPr>
                        <a:t>2</a:t>
                      </a:r>
                    </a:p>
                    <a:p>
                      <a:pPr>
                        <a:lnSpc>
                          <a:spcPct val="150000"/>
                        </a:lnSpc>
                        <a:spcAft>
                          <a:spcPts val="0"/>
                        </a:spcAft>
                      </a:pPr>
                      <a:r>
                        <a:rPr lang="nl-NL" sz="2000" dirty="0">
                          <a:solidFill>
                            <a:schemeClr val="bg1"/>
                          </a:solidFill>
                          <a:latin typeface="Calibri"/>
                          <a:ea typeface="Calibri"/>
                          <a:cs typeface="Times New Roman"/>
                        </a:rPr>
                        <a:t>3</a:t>
                      </a:r>
                    </a:p>
                    <a:p>
                      <a:pPr>
                        <a:lnSpc>
                          <a:spcPct val="150000"/>
                        </a:lnSpc>
                        <a:spcAft>
                          <a:spcPts val="0"/>
                        </a:spcAft>
                      </a:pPr>
                      <a:r>
                        <a:rPr lang="nl-NL" sz="2000" dirty="0">
                          <a:solidFill>
                            <a:schemeClr val="bg1"/>
                          </a:solidFill>
                          <a:latin typeface="Calibri"/>
                          <a:ea typeface="Calibri"/>
                          <a:cs typeface="Times New Roman"/>
                        </a:rPr>
                        <a:t>4</a:t>
                      </a:r>
                    </a:p>
                    <a:p>
                      <a:pPr>
                        <a:lnSpc>
                          <a:spcPct val="150000"/>
                        </a:lnSpc>
                        <a:spcAft>
                          <a:spcPts val="0"/>
                        </a:spcAft>
                      </a:pPr>
                      <a:r>
                        <a:rPr lang="nl-NL" sz="2000" dirty="0">
                          <a:solidFill>
                            <a:schemeClr val="bg1"/>
                          </a:solidFill>
                          <a:latin typeface="Calibri"/>
                          <a:ea typeface="Calibri"/>
                          <a:cs typeface="Times New Roman"/>
                        </a:rPr>
                        <a:t>5</a:t>
                      </a:r>
                    </a:p>
                    <a:p>
                      <a:pPr>
                        <a:lnSpc>
                          <a:spcPct val="150000"/>
                        </a:lnSpc>
                        <a:spcAft>
                          <a:spcPts val="0"/>
                        </a:spcAft>
                      </a:pPr>
                      <a:r>
                        <a:rPr lang="nl-NL" sz="2000" dirty="0">
                          <a:solidFill>
                            <a:schemeClr val="bg1"/>
                          </a:solidFill>
                          <a:latin typeface="Calibri"/>
                          <a:ea typeface="Calibri"/>
                          <a:cs typeface="Times New Roman"/>
                        </a:rPr>
                        <a:t>6</a:t>
                      </a:r>
                    </a:p>
                    <a:p>
                      <a:pPr>
                        <a:lnSpc>
                          <a:spcPct val="150000"/>
                        </a:lnSpc>
                        <a:spcAft>
                          <a:spcPts val="0"/>
                        </a:spcAft>
                      </a:pPr>
                      <a:r>
                        <a:rPr lang="nl-NL" sz="2000" dirty="0">
                          <a:solidFill>
                            <a:schemeClr val="bg1"/>
                          </a:solidFill>
                          <a:latin typeface="Calibri"/>
                          <a:ea typeface="Calibri"/>
                          <a:cs typeface="Times New Roman"/>
                        </a:rPr>
                        <a:t>7</a:t>
                      </a:r>
                    </a:p>
                    <a:p>
                      <a:pPr>
                        <a:lnSpc>
                          <a:spcPct val="150000"/>
                        </a:lnSpc>
                        <a:spcAft>
                          <a:spcPts val="0"/>
                        </a:spcAft>
                      </a:pPr>
                      <a:r>
                        <a:rPr lang="nl-NL" sz="2000" dirty="0">
                          <a:solidFill>
                            <a:schemeClr val="bg1"/>
                          </a:solidFill>
                          <a:latin typeface="Calibri"/>
                          <a:ea typeface="Calibri"/>
                          <a:cs typeface="Times New Roman"/>
                        </a:rPr>
                        <a:t>8</a:t>
                      </a:r>
                    </a:p>
                    <a:p>
                      <a:pPr>
                        <a:lnSpc>
                          <a:spcPct val="150000"/>
                        </a:lnSpc>
                        <a:spcAft>
                          <a:spcPts val="0"/>
                        </a:spcAft>
                      </a:pPr>
                      <a:r>
                        <a:rPr lang="nl-NL" sz="2000" dirty="0">
                          <a:solidFill>
                            <a:schemeClr val="bg1"/>
                          </a:solidFill>
                          <a:latin typeface="Calibri"/>
                          <a:ea typeface="Calibri"/>
                          <a:cs typeface="Times New Roman"/>
                        </a:rPr>
                        <a:t>9</a:t>
                      </a:r>
                    </a:p>
                    <a:p>
                      <a:pPr>
                        <a:lnSpc>
                          <a:spcPct val="150000"/>
                        </a:lnSpc>
                        <a:spcAft>
                          <a:spcPts val="0"/>
                        </a:spcAft>
                      </a:pPr>
                      <a:r>
                        <a:rPr lang="nl-NL" sz="2000" dirty="0">
                          <a:solidFill>
                            <a:schemeClr val="bg1"/>
                          </a:solidFill>
                          <a:latin typeface="Calibri"/>
                          <a:ea typeface="Calibri"/>
                          <a:cs typeface="Times New Roman"/>
                        </a:rPr>
                        <a:t>10</a:t>
                      </a:r>
                    </a:p>
                    <a:p>
                      <a:pPr>
                        <a:lnSpc>
                          <a:spcPct val="150000"/>
                        </a:lnSpc>
                        <a:spcAft>
                          <a:spcPts val="0"/>
                        </a:spcAft>
                      </a:pPr>
                      <a:r>
                        <a:rPr lang="nl-NL" sz="2000" dirty="0" smtClean="0">
                          <a:solidFill>
                            <a:schemeClr val="bg1"/>
                          </a:solidFill>
                          <a:latin typeface="Calibri"/>
                          <a:ea typeface="Calibri"/>
                          <a:cs typeface="Times New Roman"/>
                        </a:rPr>
                        <a:t>11</a:t>
                      </a:r>
                      <a:endParaRPr lang="nl-NL"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2000" dirty="0" smtClean="0">
                          <a:solidFill>
                            <a:schemeClr val="bg1"/>
                          </a:solidFill>
                          <a:latin typeface="Calibri"/>
                          <a:ea typeface="Calibri"/>
                          <a:cs typeface="Times New Roman"/>
                        </a:rPr>
                        <a:t>[</a:t>
                      </a:r>
                      <a:r>
                        <a:rPr lang="nl-NL" sz="2000" dirty="0">
                          <a:solidFill>
                            <a:schemeClr val="bg1"/>
                          </a:solidFill>
                          <a:latin typeface="Calibri"/>
                          <a:ea typeface="Calibri"/>
                          <a:cs typeface="Times New Roman"/>
                        </a:rPr>
                        <a:t>13:49:28] Co: hierna moet je de gewoonte van het roken afleren, dat duurt wat langer </a:t>
                      </a:r>
                    </a:p>
                    <a:p>
                      <a:pPr>
                        <a:lnSpc>
                          <a:spcPct val="150000"/>
                        </a:lnSpc>
                        <a:spcAft>
                          <a:spcPts val="0"/>
                        </a:spcAft>
                      </a:pPr>
                      <a:r>
                        <a:rPr lang="nl-NL" sz="2000" dirty="0">
                          <a:solidFill>
                            <a:schemeClr val="bg1"/>
                          </a:solidFill>
                          <a:latin typeface="Calibri"/>
                          <a:ea typeface="Calibri"/>
                          <a:cs typeface="Times New Roman"/>
                        </a:rPr>
                        <a:t>[13:49:44] Cl:  </a:t>
                      </a:r>
                      <a:r>
                        <a:rPr lang="nl-NL" sz="2000" b="0" dirty="0" err="1" smtClean="0">
                          <a:solidFill>
                            <a:schemeClr val="bg1"/>
                          </a:solidFill>
                          <a:latin typeface="Calibri"/>
                          <a:ea typeface="Calibri"/>
                          <a:cs typeface="Times New Roman"/>
                        </a:rPr>
                        <a:t>oke</a:t>
                      </a:r>
                      <a:r>
                        <a:rPr lang="nl-NL" sz="2000" b="0" dirty="0" smtClean="0">
                          <a:solidFill>
                            <a:schemeClr val="bg1"/>
                          </a:solidFill>
                          <a:latin typeface="Calibri"/>
                          <a:ea typeface="Calibri"/>
                          <a:cs typeface="Times New Roman"/>
                        </a:rPr>
                        <a:t> dat was me vragen</a:t>
                      </a:r>
                      <a:endParaRPr lang="nl-NL" sz="2000" b="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[13:50:02] Co: </a:t>
                      </a:r>
                      <a:r>
                        <a:rPr lang="nl-NL" sz="2000" b="1" dirty="0" err="1" smtClean="0">
                          <a:solidFill>
                            <a:schemeClr val="bg1"/>
                          </a:solidFill>
                          <a:latin typeface="Calibri"/>
                          <a:ea typeface="Calibri"/>
                          <a:cs typeface="Times New Roman"/>
                        </a:rPr>
                        <a:t>ok</a:t>
                      </a:r>
                      <a:r>
                        <a:rPr lang="nl-NL" sz="2000" b="1" dirty="0" smtClean="0">
                          <a:solidFill>
                            <a:schemeClr val="bg1"/>
                          </a:solidFill>
                          <a:latin typeface="Calibri"/>
                          <a:ea typeface="Calibri"/>
                          <a:cs typeface="Times New Roman"/>
                        </a:rPr>
                        <a:t> fijn, ik hoop dat je nu genoeg weet</a:t>
                      </a:r>
                      <a:endParaRPr lang="nl-NL" sz="2000" b="1"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[13:50:10] Co: veel succes met stoppen met roken;) </a:t>
                      </a:r>
                    </a:p>
                    <a:p>
                      <a:pPr>
                        <a:lnSpc>
                          <a:spcPct val="150000"/>
                        </a:lnSpc>
                        <a:spcAft>
                          <a:spcPts val="0"/>
                        </a:spcAft>
                      </a:pPr>
                      <a:r>
                        <a:rPr lang="nl-NL" sz="2000" dirty="0">
                          <a:solidFill>
                            <a:schemeClr val="bg1"/>
                          </a:solidFill>
                          <a:latin typeface="Calibri"/>
                          <a:ea typeface="Calibri"/>
                          <a:cs typeface="Times New Roman"/>
                        </a:rPr>
                        <a:t>[13:50:19] Cl: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dank u wel </a:t>
                      </a:r>
                    </a:p>
                    <a:p>
                      <a:pPr>
                        <a:lnSpc>
                          <a:spcPct val="150000"/>
                        </a:lnSpc>
                        <a:spcAft>
                          <a:spcPts val="0"/>
                        </a:spcAft>
                      </a:pPr>
                      <a:r>
                        <a:rPr lang="nl-NL" sz="2000" dirty="0" smtClean="0">
                          <a:solidFill>
                            <a:schemeClr val="bg1"/>
                          </a:solidFill>
                          <a:latin typeface="Calibri"/>
                          <a:ea typeface="Calibri"/>
                          <a:cs typeface="Times New Roman"/>
                        </a:rPr>
                        <a:t>[13:50:23] Co:</a:t>
                      </a:r>
                      <a:r>
                        <a:rPr lang="nl-NL" sz="2000" baseline="0" dirty="0" smtClean="0">
                          <a:solidFill>
                            <a:schemeClr val="bg1"/>
                          </a:solidFill>
                          <a:latin typeface="Calibri"/>
                          <a:ea typeface="Calibri"/>
                          <a:cs typeface="Times New Roman"/>
                        </a:rPr>
                        <a:t> </a:t>
                      </a:r>
                      <a:r>
                        <a:rPr lang="nl-NL" sz="2000" b="1" baseline="0" dirty="0" smtClean="0">
                          <a:solidFill>
                            <a:schemeClr val="bg1"/>
                          </a:solidFill>
                          <a:latin typeface="Calibri"/>
                          <a:ea typeface="Calibri"/>
                          <a:cs typeface="Times New Roman"/>
                        </a:rPr>
                        <a:t>heb je nog meer vragen?</a:t>
                      </a:r>
                      <a:endParaRPr lang="nl-NL" sz="2000" b="1" dirty="0">
                        <a:solidFill>
                          <a:schemeClr val="bg1"/>
                        </a:solidFill>
                        <a:latin typeface="Calibri"/>
                        <a:ea typeface="Calibri"/>
                        <a:cs typeface="Times New Roman"/>
                      </a:endParaRPr>
                    </a:p>
                    <a:p>
                      <a:pPr>
                        <a:lnSpc>
                          <a:spcPct val="150000"/>
                        </a:lnSpc>
                        <a:spcAft>
                          <a:spcPts val="0"/>
                        </a:spcAft>
                      </a:pPr>
                      <a:r>
                        <a:rPr lang="nl-NL" sz="2000" dirty="0" smtClean="0">
                          <a:solidFill>
                            <a:schemeClr val="bg1"/>
                          </a:solidFill>
                          <a:latin typeface="Calibri"/>
                          <a:ea typeface="Calibri"/>
                          <a:cs typeface="Times New Roman"/>
                        </a:rPr>
                        <a:t>[</a:t>
                      </a:r>
                      <a:r>
                        <a:rPr lang="nl-NL" sz="2000" dirty="0">
                          <a:solidFill>
                            <a:schemeClr val="bg1"/>
                          </a:solidFill>
                          <a:latin typeface="Calibri"/>
                          <a:ea typeface="Calibri"/>
                          <a:cs typeface="Times New Roman"/>
                        </a:rPr>
                        <a:t>13:50:28] Cl:  niet meer </a:t>
                      </a:r>
                    </a:p>
                    <a:p>
                      <a:pPr>
                        <a:lnSpc>
                          <a:spcPct val="150000"/>
                        </a:lnSpc>
                        <a:spcAft>
                          <a:spcPts val="0"/>
                        </a:spcAft>
                      </a:pPr>
                      <a:r>
                        <a:rPr lang="nl-NL" sz="2000" dirty="0">
                          <a:solidFill>
                            <a:schemeClr val="bg1"/>
                          </a:solidFill>
                          <a:latin typeface="Calibri"/>
                          <a:ea typeface="Calibri"/>
                          <a:cs typeface="Times New Roman"/>
                        </a:rPr>
                        <a:t>[13:50:37] Co</a:t>
                      </a:r>
                      <a:r>
                        <a:rPr lang="nl-NL" sz="2000" dirty="0" smtClean="0">
                          <a:solidFill>
                            <a:schemeClr val="bg1"/>
                          </a:solidFill>
                          <a:latin typeface="Calibri"/>
                          <a:ea typeface="Calibri"/>
                          <a:cs typeface="Times New Roman"/>
                        </a:rPr>
                        <a:t>: </a:t>
                      </a:r>
                      <a:r>
                        <a:rPr lang="nl-NL" sz="2000" dirty="0" err="1" smtClean="0">
                          <a:solidFill>
                            <a:schemeClr val="bg1"/>
                          </a:solidFill>
                          <a:latin typeface="Calibri"/>
                          <a:ea typeface="Calibri"/>
                          <a:cs typeface="Times New Roman"/>
                        </a:rPr>
                        <a:t>ok</a:t>
                      </a:r>
                      <a:r>
                        <a:rPr lang="nl-NL" sz="2000" dirty="0" smtClean="0">
                          <a:solidFill>
                            <a:schemeClr val="bg1"/>
                          </a:solidFill>
                          <a:latin typeface="Calibri"/>
                          <a:ea typeface="Calibri"/>
                          <a:cs typeface="Times New Roman"/>
                        </a:rPr>
                        <a:t>, fijn dat ik je kon helpen</a:t>
                      </a:r>
                      <a:endParaRPr lang="nl-NL" sz="200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[13:50:43] Cl: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a:t>
                      </a:r>
                    </a:p>
                    <a:p>
                      <a:pPr>
                        <a:lnSpc>
                          <a:spcPct val="150000"/>
                        </a:lnSpc>
                        <a:spcAft>
                          <a:spcPts val="0"/>
                        </a:spcAft>
                      </a:pPr>
                      <a:r>
                        <a:rPr lang="nl-NL" sz="2000" dirty="0">
                          <a:solidFill>
                            <a:schemeClr val="bg1"/>
                          </a:solidFill>
                          <a:latin typeface="Calibri"/>
                          <a:ea typeface="Calibri"/>
                          <a:cs typeface="Times New Roman"/>
                        </a:rPr>
                        <a:t>[13:50:47] Co: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doei </a:t>
                      </a:r>
                    </a:p>
                    <a:p>
                      <a:pPr>
                        <a:lnSpc>
                          <a:spcPct val="150000"/>
                        </a:lnSpc>
                        <a:spcAft>
                          <a:spcPts val="0"/>
                        </a:spcAft>
                      </a:pPr>
                      <a:r>
                        <a:rPr lang="nl-NL" sz="2000" dirty="0">
                          <a:solidFill>
                            <a:schemeClr val="bg1"/>
                          </a:solidFill>
                          <a:latin typeface="Calibri"/>
                          <a:ea typeface="Calibri"/>
                          <a:cs typeface="Times New Roman"/>
                        </a:rPr>
                        <a:t>[13:50:52] Cl:  doei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20" name="TextBox 4"/>
          <p:cNvSpPr txBox="1">
            <a:spLocks noChangeArrowheads="1"/>
          </p:cNvSpPr>
          <p:nvPr/>
        </p:nvSpPr>
        <p:spPr bwMode="auto">
          <a:xfrm>
            <a:off x="7294563" y="2932113"/>
            <a:ext cx="3816350" cy="461962"/>
          </a:xfrm>
          <a:prstGeom prst="rect">
            <a:avLst/>
          </a:prstGeom>
          <a:noFill/>
          <a:ln w="9525">
            <a:noFill/>
            <a:miter lim="800000"/>
            <a:headEnd/>
            <a:tailEnd/>
          </a:ln>
        </p:spPr>
        <p:txBody>
          <a:bodyPr>
            <a:spAutoFit/>
          </a:bodyPr>
          <a:lstStyle/>
          <a:p>
            <a:r>
              <a:rPr lang="nl-NL" sz="2400" dirty="0" err="1" smtClean="0">
                <a:solidFill>
                  <a:srgbClr val="C00000"/>
                </a:solidFill>
              </a:rPr>
              <a:t>Hoop-formulering</a:t>
            </a:r>
            <a:endParaRPr lang="nl-NL" sz="2400" dirty="0">
              <a:solidFill>
                <a:srgbClr val="C00000"/>
              </a:solidFill>
            </a:endParaRPr>
          </a:p>
        </p:txBody>
      </p:sp>
      <p:sp>
        <p:nvSpPr>
          <p:cNvPr id="17421" name="TextBox 4"/>
          <p:cNvSpPr txBox="1">
            <a:spLocks noChangeArrowheads="1"/>
          </p:cNvSpPr>
          <p:nvPr/>
        </p:nvSpPr>
        <p:spPr bwMode="auto">
          <a:xfrm>
            <a:off x="5854700" y="4371975"/>
            <a:ext cx="4895850" cy="830997"/>
          </a:xfrm>
          <a:prstGeom prst="rect">
            <a:avLst/>
          </a:prstGeom>
          <a:noFill/>
          <a:ln w="9525">
            <a:noFill/>
            <a:miter lim="800000"/>
            <a:headEnd/>
            <a:tailEnd/>
          </a:ln>
        </p:spPr>
        <p:txBody>
          <a:bodyPr>
            <a:spAutoFit/>
          </a:bodyPr>
          <a:lstStyle/>
          <a:p>
            <a:r>
              <a:rPr lang="nl-NL" sz="2400" dirty="0" smtClean="0">
                <a:solidFill>
                  <a:srgbClr val="C00000"/>
                </a:solidFill>
              </a:rPr>
              <a:t>Nieuwe adviessequentie aanbieden</a:t>
            </a:r>
            <a:endParaRPr lang="nl-NL" sz="2400" dirty="0">
              <a:solidFill>
                <a:srgbClr val="C00000"/>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2</a:t>
            </a:r>
          </a:p>
        </p:txBody>
      </p:sp>
      <p:sp>
        <p:nvSpPr>
          <p:cNvPr id="18435" name="Rectangle 2"/>
          <p:cNvSpPr>
            <a:spLocks noGrp="1" noChangeArrowheads="1"/>
          </p:cNvSpPr>
          <p:nvPr>
            <p:ph type="body" idx="4294967295"/>
          </p:nvPr>
        </p:nvSpPr>
        <p:spPr>
          <a:xfrm>
            <a:off x="1030288" y="2139950"/>
            <a:ext cx="10585450" cy="7219950"/>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mtClean="0">
              <a:latin typeface="Arial" charset="0"/>
              <a:ea typeface="ＭＳ Ｐゴシック" pitchFamily="34" charset="-128"/>
              <a:cs typeface="Arial" charset="0"/>
            </a:endParaRPr>
          </a:p>
        </p:txBody>
      </p:sp>
      <p:graphicFrame>
        <p:nvGraphicFramePr>
          <p:cNvPr id="4" name="Table 3"/>
          <p:cNvGraphicFramePr>
            <a:graphicFrameLocks noGrp="1"/>
          </p:cNvGraphicFramePr>
          <p:nvPr/>
        </p:nvGraphicFramePr>
        <p:xfrm>
          <a:off x="957263" y="2139950"/>
          <a:ext cx="10657184" cy="6264696"/>
        </p:xfrm>
        <a:graphic>
          <a:graphicData uri="http://schemas.openxmlformats.org/drawingml/2006/table">
            <a:tbl>
              <a:tblPr/>
              <a:tblGrid>
                <a:gridCol w="612720"/>
                <a:gridCol w="10044464"/>
              </a:tblGrid>
              <a:tr h="6264696">
                <a:tc>
                  <a:txBody>
                    <a:bodyPr/>
                    <a:lstStyle/>
                    <a:p>
                      <a:pPr>
                        <a:lnSpc>
                          <a:spcPct val="150000"/>
                        </a:lnSpc>
                        <a:spcAft>
                          <a:spcPts val="0"/>
                        </a:spcAft>
                      </a:pPr>
                      <a:r>
                        <a:rPr lang="nl-NL" sz="2000" dirty="0">
                          <a:solidFill>
                            <a:schemeClr val="bg1"/>
                          </a:solidFill>
                          <a:latin typeface="Calibri"/>
                          <a:ea typeface="Calibri"/>
                          <a:cs typeface="Times New Roman"/>
                        </a:rPr>
                        <a:t>1</a:t>
                      </a:r>
                    </a:p>
                    <a:p>
                      <a:pPr>
                        <a:lnSpc>
                          <a:spcPct val="150000"/>
                        </a:lnSpc>
                        <a:spcAft>
                          <a:spcPts val="0"/>
                        </a:spcAft>
                      </a:pPr>
                      <a:r>
                        <a:rPr lang="nl-NL" sz="2000" dirty="0">
                          <a:solidFill>
                            <a:schemeClr val="bg1"/>
                          </a:solidFill>
                          <a:latin typeface="Calibri"/>
                          <a:ea typeface="Calibri"/>
                          <a:cs typeface="Times New Roman"/>
                        </a:rPr>
                        <a:t>2</a:t>
                      </a:r>
                    </a:p>
                    <a:p>
                      <a:pPr>
                        <a:lnSpc>
                          <a:spcPct val="150000"/>
                        </a:lnSpc>
                        <a:spcAft>
                          <a:spcPts val="0"/>
                        </a:spcAft>
                      </a:pPr>
                      <a:r>
                        <a:rPr lang="nl-NL" sz="2000" dirty="0">
                          <a:solidFill>
                            <a:schemeClr val="bg1"/>
                          </a:solidFill>
                          <a:latin typeface="Calibri"/>
                          <a:ea typeface="Calibri"/>
                          <a:cs typeface="Times New Roman"/>
                        </a:rPr>
                        <a:t>3</a:t>
                      </a:r>
                    </a:p>
                    <a:p>
                      <a:pPr>
                        <a:lnSpc>
                          <a:spcPct val="150000"/>
                        </a:lnSpc>
                        <a:spcAft>
                          <a:spcPts val="0"/>
                        </a:spcAft>
                      </a:pPr>
                      <a:r>
                        <a:rPr lang="nl-NL" sz="2000" dirty="0">
                          <a:solidFill>
                            <a:schemeClr val="bg1"/>
                          </a:solidFill>
                          <a:latin typeface="Calibri"/>
                          <a:ea typeface="Calibri"/>
                          <a:cs typeface="Times New Roman"/>
                        </a:rPr>
                        <a:t>4</a:t>
                      </a:r>
                    </a:p>
                    <a:p>
                      <a:pPr>
                        <a:lnSpc>
                          <a:spcPct val="150000"/>
                        </a:lnSpc>
                        <a:spcAft>
                          <a:spcPts val="0"/>
                        </a:spcAft>
                      </a:pPr>
                      <a:r>
                        <a:rPr lang="nl-NL" sz="2000" dirty="0">
                          <a:solidFill>
                            <a:schemeClr val="bg1"/>
                          </a:solidFill>
                          <a:latin typeface="Calibri"/>
                          <a:ea typeface="Calibri"/>
                          <a:cs typeface="Times New Roman"/>
                        </a:rPr>
                        <a:t>5</a:t>
                      </a:r>
                    </a:p>
                    <a:p>
                      <a:pPr>
                        <a:lnSpc>
                          <a:spcPct val="150000"/>
                        </a:lnSpc>
                        <a:spcAft>
                          <a:spcPts val="0"/>
                        </a:spcAft>
                      </a:pPr>
                      <a:r>
                        <a:rPr lang="nl-NL" sz="2000" dirty="0">
                          <a:solidFill>
                            <a:schemeClr val="bg1"/>
                          </a:solidFill>
                          <a:latin typeface="Calibri"/>
                          <a:ea typeface="Calibri"/>
                          <a:cs typeface="Times New Roman"/>
                        </a:rPr>
                        <a:t>6</a:t>
                      </a:r>
                    </a:p>
                    <a:p>
                      <a:pPr>
                        <a:lnSpc>
                          <a:spcPct val="150000"/>
                        </a:lnSpc>
                        <a:spcAft>
                          <a:spcPts val="0"/>
                        </a:spcAft>
                      </a:pPr>
                      <a:r>
                        <a:rPr lang="nl-NL" sz="2000" dirty="0">
                          <a:solidFill>
                            <a:schemeClr val="bg1"/>
                          </a:solidFill>
                          <a:latin typeface="Calibri"/>
                          <a:ea typeface="Calibri"/>
                          <a:cs typeface="Times New Roman"/>
                        </a:rPr>
                        <a:t>7</a:t>
                      </a:r>
                    </a:p>
                    <a:p>
                      <a:pPr>
                        <a:lnSpc>
                          <a:spcPct val="150000"/>
                        </a:lnSpc>
                        <a:spcAft>
                          <a:spcPts val="0"/>
                        </a:spcAft>
                      </a:pPr>
                      <a:r>
                        <a:rPr lang="nl-NL" sz="2000" dirty="0">
                          <a:solidFill>
                            <a:schemeClr val="bg1"/>
                          </a:solidFill>
                          <a:latin typeface="Calibri"/>
                          <a:ea typeface="Calibri"/>
                          <a:cs typeface="Times New Roman"/>
                        </a:rPr>
                        <a:t>8</a:t>
                      </a:r>
                    </a:p>
                    <a:p>
                      <a:pPr>
                        <a:lnSpc>
                          <a:spcPct val="150000"/>
                        </a:lnSpc>
                        <a:spcAft>
                          <a:spcPts val="0"/>
                        </a:spcAft>
                      </a:pPr>
                      <a:r>
                        <a:rPr lang="nl-NL" sz="2000" dirty="0">
                          <a:solidFill>
                            <a:schemeClr val="bg1"/>
                          </a:solidFill>
                          <a:latin typeface="Calibri"/>
                          <a:ea typeface="Calibri"/>
                          <a:cs typeface="Times New Roman"/>
                        </a:rPr>
                        <a:t>9</a:t>
                      </a:r>
                    </a:p>
                    <a:p>
                      <a:pPr>
                        <a:lnSpc>
                          <a:spcPct val="150000"/>
                        </a:lnSpc>
                        <a:spcAft>
                          <a:spcPts val="0"/>
                        </a:spcAft>
                      </a:pPr>
                      <a:r>
                        <a:rPr lang="nl-NL" sz="2000" dirty="0">
                          <a:solidFill>
                            <a:schemeClr val="bg1"/>
                          </a:solidFill>
                          <a:latin typeface="Calibri"/>
                          <a:ea typeface="Calibri"/>
                          <a:cs typeface="Times New Roman"/>
                        </a:rPr>
                        <a:t>10</a:t>
                      </a:r>
                    </a:p>
                    <a:p>
                      <a:pPr>
                        <a:lnSpc>
                          <a:spcPct val="150000"/>
                        </a:lnSpc>
                        <a:spcAft>
                          <a:spcPts val="0"/>
                        </a:spcAft>
                      </a:pPr>
                      <a:r>
                        <a:rPr lang="nl-NL" sz="2000" dirty="0" smtClean="0">
                          <a:solidFill>
                            <a:schemeClr val="bg1"/>
                          </a:solidFill>
                          <a:latin typeface="Calibri"/>
                          <a:ea typeface="Calibri"/>
                          <a:cs typeface="Times New Roman"/>
                        </a:rPr>
                        <a:t>11</a:t>
                      </a:r>
                      <a:endParaRPr lang="nl-NL" sz="20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l-NL" sz="2000" dirty="0" smtClean="0">
                          <a:solidFill>
                            <a:schemeClr val="bg1"/>
                          </a:solidFill>
                          <a:latin typeface="Calibri"/>
                          <a:ea typeface="Calibri"/>
                          <a:cs typeface="Times New Roman"/>
                        </a:rPr>
                        <a:t>[</a:t>
                      </a:r>
                      <a:r>
                        <a:rPr lang="nl-NL" sz="2000" dirty="0">
                          <a:solidFill>
                            <a:schemeClr val="bg1"/>
                          </a:solidFill>
                          <a:latin typeface="Calibri"/>
                          <a:ea typeface="Calibri"/>
                          <a:cs typeface="Times New Roman"/>
                        </a:rPr>
                        <a:t>13:49:28] Co: hierna moet je de gewoonte van het roken afleren, dat duurt wat langer </a:t>
                      </a:r>
                    </a:p>
                    <a:p>
                      <a:pPr>
                        <a:lnSpc>
                          <a:spcPct val="150000"/>
                        </a:lnSpc>
                        <a:spcAft>
                          <a:spcPts val="0"/>
                        </a:spcAft>
                      </a:pPr>
                      <a:r>
                        <a:rPr lang="nl-NL" sz="2000" dirty="0">
                          <a:solidFill>
                            <a:schemeClr val="bg1"/>
                          </a:solidFill>
                          <a:latin typeface="Calibri"/>
                          <a:ea typeface="Calibri"/>
                          <a:cs typeface="Times New Roman"/>
                        </a:rPr>
                        <a:t>[13:49:44] Cl:  </a:t>
                      </a:r>
                      <a:r>
                        <a:rPr lang="nl-NL" sz="2000" b="0" dirty="0" err="1" smtClean="0">
                          <a:solidFill>
                            <a:schemeClr val="bg1"/>
                          </a:solidFill>
                          <a:latin typeface="Calibri"/>
                          <a:ea typeface="Calibri"/>
                          <a:cs typeface="Times New Roman"/>
                        </a:rPr>
                        <a:t>oke</a:t>
                      </a:r>
                      <a:r>
                        <a:rPr lang="nl-NL" sz="2000" b="0" dirty="0" smtClean="0">
                          <a:solidFill>
                            <a:schemeClr val="bg1"/>
                          </a:solidFill>
                          <a:latin typeface="Calibri"/>
                          <a:ea typeface="Calibri"/>
                          <a:cs typeface="Times New Roman"/>
                        </a:rPr>
                        <a:t> dat was me vragen</a:t>
                      </a:r>
                      <a:endParaRPr lang="nl-NL" sz="2000" b="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[13:50:02] Co: </a:t>
                      </a:r>
                      <a:r>
                        <a:rPr lang="nl-NL" sz="2000" b="0" dirty="0" err="1" smtClean="0">
                          <a:solidFill>
                            <a:schemeClr val="bg1"/>
                          </a:solidFill>
                          <a:latin typeface="Calibri"/>
                          <a:ea typeface="Calibri"/>
                          <a:cs typeface="Times New Roman"/>
                        </a:rPr>
                        <a:t>ok</a:t>
                      </a:r>
                      <a:r>
                        <a:rPr lang="nl-NL" sz="2000" b="0" dirty="0" smtClean="0">
                          <a:solidFill>
                            <a:schemeClr val="bg1"/>
                          </a:solidFill>
                          <a:latin typeface="Calibri"/>
                          <a:ea typeface="Calibri"/>
                          <a:cs typeface="Times New Roman"/>
                        </a:rPr>
                        <a:t> fijn, ik hoop dat je nu genoeg weet</a:t>
                      </a:r>
                      <a:endParaRPr lang="nl-NL" sz="2000" b="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[13:50:10] Co: veel succes met stoppen met roken;) </a:t>
                      </a:r>
                    </a:p>
                    <a:p>
                      <a:pPr>
                        <a:lnSpc>
                          <a:spcPct val="150000"/>
                        </a:lnSpc>
                        <a:spcAft>
                          <a:spcPts val="0"/>
                        </a:spcAft>
                      </a:pPr>
                      <a:r>
                        <a:rPr lang="nl-NL" sz="2000" dirty="0">
                          <a:solidFill>
                            <a:schemeClr val="bg1"/>
                          </a:solidFill>
                          <a:latin typeface="Calibri"/>
                          <a:ea typeface="Calibri"/>
                          <a:cs typeface="Times New Roman"/>
                        </a:rPr>
                        <a:t>[13:50:19] Cl:  </a:t>
                      </a:r>
                      <a:r>
                        <a:rPr lang="nl-NL" sz="2000" b="0" dirty="0" err="1">
                          <a:solidFill>
                            <a:schemeClr val="bg1"/>
                          </a:solidFill>
                          <a:latin typeface="Calibri"/>
                          <a:ea typeface="Calibri"/>
                          <a:cs typeface="Times New Roman"/>
                        </a:rPr>
                        <a:t>ok</a:t>
                      </a:r>
                      <a:r>
                        <a:rPr lang="nl-NL" sz="2000" b="0" dirty="0">
                          <a:solidFill>
                            <a:schemeClr val="bg1"/>
                          </a:solidFill>
                          <a:latin typeface="Calibri"/>
                          <a:ea typeface="Calibri"/>
                          <a:cs typeface="Times New Roman"/>
                        </a:rPr>
                        <a:t> dank u wel </a:t>
                      </a:r>
                    </a:p>
                    <a:p>
                      <a:pPr>
                        <a:lnSpc>
                          <a:spcPct val="150000"/>
                        </a:lnSpc>
                        <a:spcAft>
                          <a:spcPts val="0"/>
                        </a:spcAft>
                      </a:pPr>
                      <a:r>
                        <a:rPr lang="nl-NL" sz="2000" dirty="0">
                          <a:solidFill>
                            <a:schemeClr val="bg1"/>
                          </a:solidFill>
                          <a:latin typeface="Calibri"/>
                          <a:ea typeface="Calibri"/>
                          <a:cs typeface="Times New Roman"/>
                        </a:rPr>
                        <a:t>[13:50:23] Co</a:t>
                      </a:r>
                      <a:r>
                        <a:rPr lang="nl-NL" sz="2000" dirty="0" smtClean="0">
                          <a:solidFill>
                            <a:schemeClr val="bg1"/>
                          </a:solidFill>
                          <a:latin typeface="Calibri"/>
                          <a:ea typeface="Calibri"/>
                          <a:cs typeface="Times New Roman"/>
                        </a:rPr>
                        <a:t>:</a:t>
                      </a:r>
                      <a:r>
                        <a:rPr lang="nl-NL" sz="2000" baseline="0" dirty="0" smtClean="0">
                          <a:solidFill>
                            <a:schemeClr val="bg1"/>
                          </a:solidFill>
                          <a:latin typeface="Calibri"/>
                          <a:ea typeface="Calibri"/>
                          <a:cs typeface="Times New Roman"/>
                        </a:rPr>
                        <a:t> </a:t>
                      </a:r>
                      <a:r>
                        <a:rPr lang="nl-NL" sz="2000" b="0" baseline="0" dirty="0" smtClean="0">
                          <a:solidFill>
                            <a:schemeClr val="bg1"/>
                          </a:solidFill>
                          <a:latin typeface="Calibri"/>
                          <a:ea typeface="Calibri"/>
                          <a:cs typeface="Times New Roman"/>
                        </a:rPr>
                        <a:t>heb je nog meer vragen?</a:t>
                      </a:r>
                      <a:endParaRPr lang="nl-NL" sz="2000" b="0"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[13:50:28] Cl:  </a:t>
                      </a:r>
                      <a:r>
                        <a:rPr lang="nl-NL" sz="2000" b="0" dirty="0">
                          <a:solidFill>
                            <a:schemeClr val="bg1"/>
                          </a:solidFill>
                          <a:latin typeface="Calibri"/>
                          <a:ea typeface="Calibri"/>
                          <a:cs typeface="Times New Roman"/>
                        </a:rPr>
                        <a:t>niet meer </a:t>
                      </a:r>
                    </a:p>
                    <a:p>
                      <a:pPr>
                        <a:lnSpc>
                          <a:spcPct val="150000"/>
                        </a:lnSpc>
                        <a:spcAft>
                          <a:spcPts val="0"/>
                        </a:spcAft>
                      </a:pPr>
                      <a:r>
                        <a:rPr lang="nl-NL" sz="2000" dirty="0">
                          <a:solidFill>
                            <a:schemeClr val="bg1"/>
                          </a:solidFill>
                          <a:latin typeface="Calibri"/>
                          <a:ea typeface="Calibri"/>
                          <a:cs typeface="Times New Roman"/>
                        </a:rPr>
                        <a:t>[13:50:37] Co</a:t>
                      </a:r>
                      <a:r>
                        <a:rPr lang="nl-NL" sz="2000" b="1" dirty="0" smtClean="0">
                          <a:solidFill>
                            <a:schemeClr val="bg1"/>
                          </a:solidFill>
                          <a:latin typeface="Calibri"/>
                          <a:ea typeface="Calibri"/>
                          <a:cs typeface="Times New Roman"/>
                        </a:rPr>
                        <a:t>: </a:t>
                      </a:r>
                      <a:r>
                        <a:rPr lang="nl-NL" sz="2000" b="1" dirty="0" err="1" smtClean="0">
                          <a:solidFill>
                            <a:schemeClr val="bg1"/>
                          </a:solidFill>
                          <a:latin typeface="Calibri"/>
                          <a:ea typeface="Calibri"/>
                          <a:cs typeface="Times New Roman"/>
                        </a:rPr>
                        <a:t>ok</a:t>
                      </a:r>
                      <a:r>
                        <a:rPr lang="nl-NL" sz="2000" b="1" dirty="0" smtClean="0">
                          <a:solidFill>
                            <a:schemeClr val="bg1"/>
                          </a:solidFill>
                          <a:latin typeface="Calibri"/>
                          <a:ea typeface="Calibri"/>
                          <a:cs typeface="Times New Roman"/>
                        </a:rPr>
                        <a:t>, fijn dat ik je kon helpen</a:t>
                      </a:r>
                      <a:endParaRPr lang="nl-NL" sz="2000" b="1" dirty="0">
                        <a:solidFill>
                          <a:schemeClr val="bg1"/>
                        </a:solidFill>
                        <a:latin typeface="Calibri"/>
                        <a:ea typeface="Calibri"/>
                        <a:cs typeface="Times New Roman"/>
                      </a:endParaRPr>
                    </a:p>
                    <a:p>
                      <a:pPr>
                        <a:lnSpc>
                          <a:spcPct val="150000"/>
                        </a:lnSpc>
                        <a:spcAft>
                          <a:spcPts val="0"/>
                        </a:spcAft>
                      </a:pPr>
                      <a:r>
                        <a:rPr lang="nl-NL" sz="2000" dirty="0">
                          <a:solidFill>
                            <a:schemeClr val="bg1"/>
                          </a:solidFill>
                          <a:latin typeface="Calibri"/>
                          <a:ea typeface="Calibri"/>
                          <a:cs typeface="Times New Roman"/>
                        </a:rPr>
                        <a:t>[13:50:43] Cl: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a:t>
                      </a:r>
                    </a:p>
                    <a:p>
                      <a:pPr>
                        <a:lnSpc>
                          <a:spcPct val="150000"/>
                        </a:lnSpc>
                        <a:spcAft>
                          <a:spcPts val="0"/>
                        </a:spcAft>
                      </a:pPr>
                      <a:r>
                        <a:rPr lang="nl-NL" sz="2000" dirty="0">
                          <a:solidFill>
                            <a:schemeClr val="bg1"/>
                          </a:solidFill>
                          <a:latin typeface="Calibri"/>
                          <a:ea typeface="Calibri"/>
                          <a:cs typeface="Times New Roman"/>
                        </a:rPr>
                        <a:t>[13:50:47] Co: </a:t>
                      </a:r>
                      <a:r>
                        <a:rPr lang="nl-NL" sz="2000" dirty="0" err="1">
                          <a:solidFill>
                            <a:schemeClr val="bg1"/>
                          </a:solidFill>
                          <a:latin typeface="Calibri"/>
                          <a:ea typeface="Calibri"/>
                          <a:cs typeface="Times New Roman"/>
                        </a:rPr>
                        <a:t>ok</a:t>
                      </a:r>
                      <a:r>
                        <a:rPr lang="nl-NL" sz="2000" dirty="0">
                          <a:solidFill>
                            <a:schemeClr val="bg1"/>
                          </a:solidFill>
                          <a:latin typeface="Calibri"/>
                          <a:ea typeface="Calibri"/>
                          <a:cs typeface="Times New Roman"/>
                        </a:rPr>
                        <a:t> doei </a:t>
                      </a:r>
                    </a:p>
                    <a:p>
                      <a:pPr>
                        <a:lnSpc>
                          <a:spcPct val="150000"/>
                        </a:lnSpc>
                        <a:spcAft>
                          <a:spcPts val="0"/>
                        </a:spcAft>
                      </a:pPr>
                      <a:r>
                        <a:rPr lang="nl-NL" sz="2000" dirty="0">
                          <a:solidFill>
                            <a:schemeClr val="bg1"/>
                          </a:solidFill>
                          <a:latin typeface="Calibri"/>
                          <a:ea typeface="Calibri"/>
                          <a:cs typeface="Times New Roman"/>
                        </a:rPr>
                        <a:t>[13:50:52] Cl:  doei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44" name="TextBox 4"/>
          <p:cNvSpPr txBox="1">
            <a:spLocks noChangeArrowheads="1"/>
          </p:cNvSpPr>
          <p:nvPr/>
        </p:nvSpPr>
        <p:spPr bwMode="auto">
          <a:xfrm>
            <a:off x="6142038" y="5092700"/>
            <a:ext cx="5400675" cy="1200329"/>
          </a:xfrm>
          <a:prstGeom prst="rect">
            <a:avLst/>
          </a:prstGeom>
          <a:noFill/>
          <a:ln w="9525">
            <a:noFill/>
            <a:miter lim="800000"/>
            <a:headEnd/>
            <a:tailEnd/>
          </a:ln>
        </p:spPr>
        <p:txBody>
          <a:bodyPr>
            <a:spAutoFit/>
          </a:bodyPr>
          <a:lstStyle/>
          <a:p>
            <a:r>
              <a:rPr lang="nl-NL" sz="2400" dirty="0">
                <a:solidFill>
                  <a:srgbClr val="C00000"/>
                </a:solidFill>
              </a:rPr>
              <a:t>Counselor </a:t>
            </a:r>
            <a:r>
              <a:rPr lang="nl-NL" sz="2400" dirty="0" smtClean="0">
                <a:solidFill>
                  <a:srgbClr val="C00000"/>
                </a:solidFill>
              </a:rPr>
              <a:t>beoordeelt de advieserkenning (hoewel de cliënt die alleen impliciet geproduceerd had) </a:t>
            </a:r>
            <a:endParaRPr lang="nl-NL" sz="2400" dirty="0">
              <a:solidFill>
                <a:srgbClr val="C00000"/>
              </a:solidFill>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3478064" y="4444752"/>
            <a:ext cx="7488832" cy="1938992"/>
          </a:xfrm>
          <a:prstGeom prst="rect">
            <a:avLst/>
          </a:prstGeom>
          <a:noFill/>
        </p:spPr>
        <p:txBody>
          <a:bodyPr wrap="square" rtlCol="0">
            <a:spAutoFit/>
          </a:bodyPr>
          <a:lstStyle/>
          <a:p>
            <a:r>
              <a:rPr lang="nl-NL" dirty="0" smtClean="0">
                <a:solidFill>
                  <a:schemeClr val="accent1"/>
                </a:solidFill>
              </a:rPr>
              <a:t>Halve minuut later: geen antwoord van de cliënt.</a:t>
            </a:r>
          </a:p>
          <a:p>
            <a:r>
              <a:rPr lang="nl-NL" dirty="0" smtClean="0">
                <a:solidFill>
                  <a:schemeClr val="accent1"/>
                </a:solidFill>
              </a:rPr>
              <a:t>Wat zou je doen?</a:t>
            </a:r>
            <a:endParaRPr lang="nl-NL" dirty="0">
              <a:solidFill>
                <a:schemeClr val="accent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nl-NL" smtClean="0">
              <a:latin typeface="Arial" pitchFamily="34" charset="0"/>
              <a:ea typeface="ＭＳ Ｐゴシック" pitchFamily="34" charset="-128"/>
              <a:cs typeface="Arial" pitchFamily="34" charset="0"/>
            </a:endParaRPr>
          </a:p>
        </p:txBody>
      </p:sp>
      <p:pic>
        <p:nvPicPr>
          <p:cNvPr id="26627" name="Content Placeholder 3" descr="typing.jpg"/>
          <p:cNvPicPr>
            <a:picLocks noGrp="1" noChangeAspect="1"/>
          </p:cNvPicPr>
          <p:nvPr>
            <p:ph idx="1"/>
          </p:nvPr>
        </p:nvPicPr>
        <p:blipFill>
          <a:blip r:embed="rId2"/>
          <a:srcRect/>
          <a:stretch>
            <a:fillRect/>
          </a:stretch>
        </p:blipFill>
        <p:spPr>
          <a:xfrm>
            <a:off x="957784" y="4732784"/>
            <a:ext cx="5767387" cy="3594100"/>
          </a:xfrm>
        </p:spPr>
      </p:pic>
      <p:pic>
        <p:nvPicPr>
          <p:cNvPr id="4" name="Picture 3" descr="Whats-appen-met-je-ziekenhuis.jpg"/>
          <p:cNvPicPr>
            <a:picLocks noChangeAspect="1"/>
          </p:cNvPicPr>
          <p:nvPr/>
        </p:nvPicPr>
        <p:blipFill>
          <a:blip r:embed="rId3"/>
          <a:stretch>
            <a:fillRect/>
          </a:stretch>
        </p:blipFill>
        <p:spPr>
          <a:xfrm>
            <a:off x="6934448" y="2212504"/>
            <a:ext cx="5401056" cy="3599688"/>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[13:44:22] Co: Heb ik zo antwoord gegeven op je vragen? </a:t>
                      </a:r>
                      <a:r>
                        <a:rPr lang="nl-NL" sz="2000" baseline="0" dirty="0" smtClean="0">
                          <a:solidFill>
                            <a:schemeClr val="bg1"/>
                          </a:solidFill>
                          <a:latin typeface="Calibri"/>
                          <a:ea typeface="Times New Roman"/>
                          <a:cs typeface="Times New Roman"/>
                        </a:rPr>
                        <a:t>                                                          </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[13:44:22] Co: Heb ik zo antwoord gegeven op je vragen?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13:44:29] Co: Kun je hiermee verder? </a:t>
                      </a:r>
                      <a:r>
                        <a:rPr lang="nl-NL" sz="2000" baseline="0" dirty="0" smtClean="0">
                          <a:solidFill>
                            <a:schemeClr val="bg1"/>
                          </a:solidFill>
                          <a:latin typeface="Calibri"/>
                          <a:ea typeface="Times New Roman"/>
                          <a:cs typeface="Times New Roman"/>
                        </a:rPr>
                        <a:t>                                                                                           </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406056" y="5020816"/>
            <a:ext cx="6408712" cy="1323439"/>
          </a:xfrm>
          <a:prstGeom prst="rect">
            <a:avLst/>
          </a:prstGeom>
          <a:noFill/>
        </p:spPr>
        <p:txBody>
          <a:bodyPr wrap="square" rtlCol="0">
            <a:spAutoFit/>
          </a:bodyPr>
          <a:lstStyle/>
          <a:p>
            <a:r>
              <a:rPr lang="nl-NL" dirty="0" smtClean="0">
                <a:solidFill>
                  <a:schemeClr val="accent1"/>
                </a:solidFill>
              </a:rPr>
              <a:t>Twee minuten later nog steeds geen antwoord.</a:t>
            </a:r>
            <a:endParaRPr lang="nl-NL" dirty="0">
              <a:solidFill>
                <a:schemeClr val="accent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[13:44:22] Co: Heb ik zo antwoord gegeven op je vragen?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13:44:29] Co: Kun je hiermee verder?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13:46:37] Co: ?? </a:t>
                      </a:r>
                      <a:r>
                        <a:rPr lang="nl-NL" sz="2000" baseline="0" dirty="0" smtClean="0">
                          <a:solidFill>
                            <a:schemeClr val="bg1"/>
                          </a:solidFill>
                          <a:latin typeface="Calibri"/>
                          <a:ea typeface="Times New Roman"/>
                          <a:cs typeface="Times New Roman"/>
                        </a:rPr>
                        <a:t>                                                                                                                                  </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[13:44:22] Co: Heb ik zo antwoord gegeven op je vragen?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13:44:29] Co: Kun je hiermee verder?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13:46:37] Co: ??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13:46:55] Cl:  </a:t>
                      </a:r>
                      <a:r>
                        <a:rPr lang="nl-NL" sz="2000" dirty="0" err="1" smtClean="0">
                          <a:solidFill>
                            <a:schemeClr val="bg1"/>
                          </a:solidFill>
                          <a:latin typeface="Calibri"/>
                          <a:ea typeface="Times New Roman"/>
                          <a:cs typeface="Courier New"/>
                        </a:rPr>
                        <a:t>jaaa</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57263" y="1276350"/>
            <a:ext cx="10548937"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Fragment 3</a:t>
            </a:r>
          </a:p>
        </p:txBody>
      </p:sp>
      <p:graphicFrame>
        <p:nvGraphicFramePr>
          <p:cNvPr id="6" name="Table 5"/>
          <p:cNvGraphicFramePr>
            <a:graphicFrameLocks noGrp="1"/>
          </p:cNvGraphicFramePr>
          <p:nvPr/>
        </p:nvGraphicFramePr>
        <p:xfrm>
          <a:off x="885776" y="2068488"/>
          <a:ext cx="11089232" cy="6120680"/>
        </p:xfrm>
        <a:graphic>
          <a:graphicData uri="http://schemas.openxmlformats.org/drawingml/2006/table">
            <a:tbl>
              <a:tblPr/>
              <a:tblGrid>
                <a:gridCol w="812553"/>
                <a:gridCol w="10276679"/>
              </a:tblGrid>
              <a:tr h="6120680">
                <a:tc>
                  <a:txBody>
                    <a:bodyPr/>
                    <a:lstStyle/>
                    <a:p>
                      <a:pPr>
                        <a:lnSpc>
                          <a:spcPct val="150000"/>
                        </a:lnSpc>
                        <a:spcAft>
                          <a:spcPts val="0"/>
                        </a:spcAft>
                      </a:pPr>
                      <a:r>
                        <a:rPr lang="en-US" sz="2000" dirty="0">
                          <a:solidFill>
                            <a:schemeClr val="bg1"/>
                          </a:solidFill>
                          <a:latin typeface="Calibri"/>
                          <a:ea typeface="Times New Roman"/>
                          <a:cs typeface="Times New Roman"/>
                        </a:rPr>
                        <a:t>1</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2</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3</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smtClean="0">
                          <a:solidFill>
                            <a:schemeClr val="bg1"/>
                          </a:solidFill>
                          <a:latin typeface="Calibri"/>
                          <a:ea typeface="Times New Roman"/>
                          <a:cs typeface="Times New Roman"/>
                        </a:rPr>
                        <a:t>4</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5</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6</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7</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8</a:t>
                      </a:r>
                      <a:endParaRPr lang="nl-NL" sz="2000" dirty="0">
                        <a:solidFill>
                          <a:schemeClr val="bg1"/>
                        </a:solidFill>
                        <a:latin typeface="Calibri"/>
                        <a:ea typeface="Times New Roman"/>
                        <a:cs typeface="Times New Roman"/>
                      </a:endParaRPr>
                    </a:p>
                    <a:p>
                      <a:pPr>
                        <a:lnSpc>
                          <a:spcPct val="150000"/>
                        </a:lnSpc>
                        <a:spcAft>
                          <a:spcPts val="0"/>
                        </a:spcAft>
                      </a:pPr>
                      <a:r>
                        <a:rPr lang="en-US" sz="2000" dirty="0">
                          <a:solidFill>
                            <a:schemeClr val="bg1"/>
                          </a:solidFill>
                          <a:latin typeface="Calibri"/>
                          <a:ea typeface="Times New Roman"/>
                          <a:cs typeface="Times New Roman"/>
                        </a:rPr>
                        <a:t>9</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1000"/>
                        </a:spcAft>
                      </a:pPr>
                      <a:r>
                        <a:rPr lang="nl-NL" sz="2000" dirty="0">
                          <a:solidFill>
                            <a:schemeClr val="bg1"/>
                          </a:solidFill>
                          <a:latin typeface="Calibri"/>
                          <a:ea typeface="Times New Roman"/>
                          <a:cs typeface="Courier New"/>
                        </a:rPr>
                        <a:t>[13:43:28] Co: als je ervan af wil kan je contact opnemen met een instelling voor verslavingszorg </a:t>
                      </a:r>
                      <a:r>
                        <a:rPr lang="nl-NL" sz="2000" dirty="0" smtClean="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bij </a:t>
                      </a:r>
                      <a:r>
                        <a:rPr lang="nl-NL" sz="2000" dirty="0">
                          <a:solidFill>
                            <a:schemeClr val="bg1"/>
                          </a:solidFill>
                          <a:latin typeface="Calibri"/>
                          <a:ea typeface="Times New Roman"/>
                          <a:cs typeface="Courier New"/>
                        </a:rPr>
                        <a:t>jou in de regio, kijk op sites van </a:t>
                      </a:r>
                      <a:r>
                        <a:rPr lang="nl-NL" sz="2000" dirty="0" err="1">
                          <a:solidFill>
                            <a:schemeClr val="bg1"/>
                          </a:solidFill>
                          <a:latin typeface="Calibri"/>
                          <a:ea typeface="Times New Roman"/>
                          <a:cs typeface="Courier New"/>
                        </a:rPr>
                        <a:t>brijder</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jellinek</a:t>
                      </a:r>
                      <a:r>
                        <a:rPr lang="nl-NL" sz="2000" dirty="0">
                          <a:solidFill>
                            <a:schemeClr val="bg1"/>
                          </a:solidFill>
                          <a:latin typeface="Calibri"/>
                          <a:ea typeface="Times New Roman"/>
                          <a:cs typeface="Courier New"/>
                        </a:rPr>
                        <a:t>, </a:t>
                      </a:r>
                      <a:r>
                        <a:rPr lang="nl-NL" sz="2000" dirty="0" err="1">
                          <a:solidFill>
                            <a:schemeClr val="bg1"/>
                          </a:solidFill>
                          <a:latin typeface="Calibri"/>
                          <a:ea typeface="Times New Roman"/>
                          <a:cs typeface="Courier New"/>
                        </a:rPr>
                        <a:t>tactus</a:t>
                      </a:r>
                      <a:r>
                        <a:rPr lang="nl-NL" sz="2000" dirty="0">
                          <a:solidFill>
                            <a:schemeClr val="bg1"/>
                          </a:solidFill>
                          <a:latin typeface="Calibri"/>
                          <a:ea typeface="Times New Roman"/>
                          <a:cs typeface="Courier New"/>
                        </a:rPr>
                        <a:t> en verder op </a:t>
                      </a:r>
                      <a:r>
                        <a:rPr lang="nl-NL" sz="2000" dirty="0" err="1">
                          <a:solidFill>
                            <a:schemeClr val="bg1"/>
                          </a:solidFill>
                          <a:latin typeface="Calibri"/>
                          <a:ea typeface="Times New Roman"/>
                          <a:cs typeface="Courier New"/>
                        </a:rPr>
                        <a:t>drugsinfo.nl</a:t>
                      </a:r>
                      <a:r>
                        <a:rPr lang="nl-NL" sz="2000" dirty="0">
                          <a:solidFill>
                            <a:schemeClr val="bg1"/>
                          </a:solidFill>
                          <a:latin typeface="Calibri"/>
                          <a:ea typeface="Times New Roman"/>
                          <a:cs typeface="Courier New"/>
                        </a:rPr>
                        <a:t> </a:t>
                      </a:r>
                      <a:r>
                        <a:rPr lang="nl-NL" sz="2000" dirty="0" smtClean="0">
                          <a:solidFill>
                            <a:schemeClr val="bg1"/>
                          </a:solidFill>
                          <a:latin typeface="Calibri"/>
                          <a:ea typeface="Times New Roman"/>
                          <a:cs typeface="Courier New"/>
                        </a:rPr>
                        <a:t>voor meer informatie, we kunnen hulp bieden op maat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[13:44:22] Co: Heb ik zo antwoord gegeven op je vragen?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13:44:29] Co: Kun je hiermee verder?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13:46:37] Co: ??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13:46:55] Cl:  </a:t>
                      </a:r>
                      <a:r>
                        <a:rPr lang="nl-NL" sz="2000" dirty="0" err="1">
                          <a:solidFill>
                            <a:schemeClr val="bg1"/>
                          </a:solidFill>
                          <a:latin typeface="Calibri"/>
                          <a:ea typeface="Times New Roman"/>
                          <a:cs typeface="Courier New"/>
                        </a:rPr>
                        <a:t>jaaa</a:t>
                      </a:r>
                      <a:r>
                        <a:rPr lang="nl-NL" sz="2000" dirty="0">
                          <a:solidFill>
                            <a:schemeClr val="bg1"/>
                          </a:solidFill>
                          <a:latin typeface="Calibri"/>
                          <a:ea typeface="Times New Roman"/>
                          <a:cs typeface="Courier New"/>
                        </a:rPr>
                        <a:t>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13:47:44] Co: heb je zo voldoende info, of is er nog iets anders </a:t>
                      </a:r>
                      <a:r>
                        <a:rPr lang="nl-NL" sz="2000" baseline="0" dirty="0" smtClean="0">
                          <a:solidFill>
                            <a:schemeClr val="bg1"/>
                          </a:solidFill>
                          <a:latin typeface="Calibri"/>
                          <a:ea typeface="Times New Roman"/>
                          <a:cs typeface="Times New Roman"/>
                        </a:rPr>
                        <a:t>                                                      </a:t>
                      </a:r>
                      <a:r>
                        <a:rPr lang="nl-NL" sz="2000" dirty="0" smtClean="0">
                          <a:solidFill>
                            <a:schemeClr val="bg1"/>
                          </a:solidFill>
                          <a:latin typeface="Calibri"/>
                          <a:ea typeface="Times New Roman"/>
                          <a:cs typeface="Courier New"/>
                        </a:rPr>
                        <a:t>[</a:t>
                      </a:r>
                      <a:r>
                        <a:rPr lang="nl-NL" sz="2000" dirty="0">
                          <a:solidFill>
                            <a:schemeClr val="bg1"/>
                          </a:solidFill>
                          <a:latin typeface="Calibri"/>
                          <a:ea typeface="Times New Roman"/>
                          <a:cs typeface="Courier New"/>
                        </a:rPr>
                        <a:t>13:49:01] Co: Ik wens je veel succes en je kunt altijd nog eens terugkomen.</a:t>
                      </a:r>
                      <a:endParaRPr lang="nl-NL" sz="20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669925" y="844550"/>
            <a:ext cx="10548938" cy="882650"/>
          </a:xfrm>
        </p:spPr>
        <p:txBody>
          <a:bodyPr/>
          <a:lstStyle/>
          <a:p>
            <a:pPr eaLnBrk="1" hangingPunct="1">
              <a:tabLst>
                <a:tab pos="0" algn="l"/>
                <a:tab pos="636588" algn="l"/>
                <a:tab pos="1274763" algn="l"/>
                <a:tab pos="1914525" algn="l"/>
                <a:tab pos="2552700" algn="l"/>
                <a:tab pos="3190875" algn="l"/>
                <a:tab pos="3830638" algn="l"/>
                <a:tab pos="4468813" algn="l"/>
                <a:tab pos="5108575" algn="l"/>
                <a:tab pos="5746750" algn="l"/>
                <a:tab pos="6386513" algn="l"/>
                <a:tab pos="7024688" algn="l"/>
                <a:tab pos="7664450" algn="l"/>
                <a:tab pos="8302625" algn="l"/>
                <a:tab pos="8942388" algn="l"/>
                <a:tab pos="9580563" algn="l"/>
                <a:tab pos="10220325" algn="l"/>
                <a:tab pos="10858500" algn="l"/>
                <a:tab pos="11498263" algn="l"/>
                <a:tab pos="12136438" algn="l"/>
                <a:tab pos="12776200" algn="l"/>
              </a:tabLst>
            </a:pPr>
            <a:r>
              <a:rPr lang="nl-NL" dirty="0" smtClean="0">
                <a:latin typeface="Arial" charset="0"/>
                <a:ea typeface="ＭＳ Ｐゴシック" pitchFamily="34" charset="-128"/>
                <a:cs typeface="Arial" charset="0"/>
              </a:rPr>
              <a:t>Discussie </a:t>
            </a:r>
            <a:r>
              <a:rPr lang="nl-NL" dirty="0" err="1" smtClean="0">
                <a:latin typeface="Arial" charset="0"/>
                <a:ea typeface="ＭＳ Ｐゴシック" pitchFamily="34" charset="-128"/>
                <a:cs typeface="Arial" charset="0"/>
              </a:rPr>
              <a:t>chatten</a:t>
            </a:r>
            <a:r>
              <a:rPr lang="nl-NL" dirty="0" smtClean="0">
                <a:latin typeface="Arial" charset="0"/>
                <a:ea typeface="ＭＳ Ｐゴシック" pitchFamily="34" charset="-128"/>
                <a:cs typeface="Arial" charset="0"/>
              </a:rPr>
              <a:t> in professionele context</a:t>
            </a:r>
          </a:p>
        </p:txBody>
      </p:sp>
      <p:sp>
        <p:nvSpPr>
          <p:cNvPr id="26627" name="Rectangle 2"/>
          <p:cNvSpPr>
            <a:spLocks noGrp="1" noChangeArrowheads="1"/>
          </p:cNvSpPr>
          <p:nvPr>
            <p:ph type="body" idx="4294967295"/>
          </p:nvPr>
        </p:nvSpPr>
        <p:spPr>
          <a:xfrm>
            <a:off x="669925" y="1598613"/>
            <a:ext cx="10548938" cy="8154987"/>
          </a:xfrm>
        </p:spPr>
        <p:txBody>
          <a:bodyPr/>
          <a:lstStyle/>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dirty="0" smtClean="0">
              <a:latin typeface="Arial" charset="0"/>
              <a:ea typeface="ＭＳ Ｐゴシック" pitchFamily="34" charset="-128"/>
              <a:cs typeface="Arial" charset="0"/>
            </a:endParaRP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nl-NL" dirty="0" smtClean="0">
                <a:latin typeface="Arial" charset="0"/>
                <a:ea typeface="ＭＳ Ｐゴシック" pitchFamily="34" charset="-128"/>
                <a:cs typeface="Arial" charset="0"/>
              </a:rPr>
              <a:t>Een gesprek afsluiten in chat is lastiger dan in mondelinge communicatie</a:t>
            </a: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dirty="0" smtClean="0">
              <a:latin typeface="Arial" charset="0"/>
              <a:ea typeface="ＭＳ Ｐゴシック" pitchFamily="34" charset="-128"/>
              <a:cs typeface="Arial" charset="0"/>
            </a:endParaRPr>
          </a:p>
          <a:p>
            <a:pPr marL="477838" indent="-477838" eaLnBrk="1" hangingPunct="1">
              <a:buFont typeface="Wingdings"/>
              <a:buChar char="Ø"/>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nl-NL" dirty="0" err="1" smtClean="0">
                <a:latin typeface="Arial" charset="0"/>
                <a:ea typeface="ＭＳ Ｐゴシック" pitchFamily="34" charset="-128"/>
                <a:cs typeface="Arial" charset="0"/>
              </a:rPr>
              <a:t>Chatten</a:t>
            </a:r>
            <a:r>
              <a:rPr lang="nl-NL" dirty="0" smtClean="0">
                <a:latin typeface="Arial" charset="0"/>
                <a:ea typeface="ＭＳ Ｐゴシック" pitchFamily="34" charset="-128"/>
                <a:cs typeface="Arial" charset="0"/>
              </a:rPr>
              <a:t> is lastiger dan bellen/f2f voor professional</a:t>
            </a:r>
          </a:p>
          <a:p>
            <a:pPr marL="477838" indent="-477838" eaLnBrk="1" hangingPunct="1">
              <a:buFont typeface="Wingdings"/>
              <a:buChar char="Ø"/>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dirty="0" smtClean="0">
              <a:latin typeface="Arial" charset="0"/>
              <a:ea typeface="ＭＳ Ｐゴシック" pitchFamily="34" charset="-128"/>
              <a:cs typeface="Arial" charset="0"/>
            </a:endParaRPr>
          </a:p>
          <a:p>
            <a:pPr marL="477838" indent="-477838" eaLnBrk="1" hangingPunct="1">
              <a:buFont typeface="Wingdings"/>
              <a:buChar char="Ø"/>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r>
              <a:rPr lang="nl-NL" dirty="0" err="1" smtClean="0">
                <a:latin typeface="Arial" charset="0"/>
                <a:ea typeface="ＭＳ Ｐゴシック" pitchFamily="34" charset="-128"/>
                <a:cs typeface="Arial" charset="0"/>
              </a:rPr>
              <a:t>Chatten</a:t>
            </a:r>
            <a:r>
              <a:rPr lang="nl-NL" dirty="0" smtClean="0">
                <a:latin typeface="Arial" charset="0"/>
                <a:ea typeface="ＭＳ Ｐゴシック" pitchFamily="34" charset="-128"/>
                <a:cs typeface="Arial" charset="0"/>
              </a:rPr>
              <a:t> is misschien o.a. aantrekkelijk voor klant omdat advies </a:t>
            </a:r>
            <a:r>
              <a:rPr lang="nl-NL" i="1" dirty="0" smtClean="0">
                <a:latin typeface="Arial" charset="0"/>
                <a:ea typeface="ＭＳ Ｐゴシック" pitchFamily="34" charset="-128"/>
                <a:cs typeface="Arial" charset="0"/>
              </a:rPr>
              <a:t>niet</a:t>
            </a:r>
            <a:r>
              <a:rPr lang="nl-NL" dirty="0" smtClean="0">
                <a:latin typeface="Arial" charset="0"/>
                <a:ea typeface="ＭＳ Ｐゴシック" pitchFamily="34" charset="-128"/>
                <a:cs typeface="Arial" charset="0"/>
              </a:rPr>
              <a:t> erkennen makkelijker is</a:t>
            </a:r>
          </a:p>
          <a:p>
            <a:pPr marL="477838" indent="-477838" eaLnBrk="1" hangingPunct="1">
              <a:buFontTx/>
              <a:buNone/>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z="2800" dirty="0" smtClean="0">
              <a:latin typeface="Arial" charset="0"/>
              <a:ea typeface="ＭＳ Ｐゴシック" pitchFamily="34" charset="-128"/>
              <a:cs typeface="Arial" charset="0"/>
            </a:endParaRPr>
          </a:p>
          <a:p>
            <a:pPr marL="477838" indent="-477838" eaLnBrk="1" hangingPunct="1">
              <a:buFontTx/>
              <a:buChar char="-"/>
              <a:tabLst>
                <a:tab pos="477838" algn="l"/>
                <a:tab pos="627063" algn="l"/>
                <a:tab pos="1265238" algn="l"/>
                <a:tab pos="1905000" algn="l"/>
                <a:tab pos="2543175" algn="l"/>
                <a:tab pos="3182938" algn="l"/>
                <a:tab pos="3821113" algn="l"/>
                <a:tab pos="4460875" algn="l"/>
                <a:tab pos="5099050" algn="l"/>
                <a:tab pos="5738813" algn="l"/>
                <a:tab pos="6376988" algn="l"/>
                <a:tab pos="7016750" algn="l"/>
                <a:tab pos="7654925" algn="l"/>
                <a:tab pos="8294688" algn="l"/>
                <a:tab pos="8932863" algn="l"/>
                <a:tab pos="9572625" algn="l"/>
                <a:tab pos="10210800" algn="l"/>
                <a:tab pos="10850563" algn="l"/>
                <a:tab pos="11488738" algn="l"/>
                <a:tab pos="12128500" algn="l"/>
                <a:tab pos="12766675" algn="l"/>
              </a:tabLst>
            </a:pPr>
            <a:endParaRPr lang="nl-NL" sz="2800" dirty="0" smtClean="0">
              <a:latin typeface="Arial" charset="0"/>
              <a:ea typeface="ＭＳ Ｐゴシック" pitchFamily="34" charset="-128"/>
              <a:cs typeface="Arial"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Vragen/reacties?</a:t>
            </a:r>
            <a:endParaRPr lang="nl-NL" dirty="0"/>
          </a:p>
        </p:txBody>
      </p:sp>
      <p:sp>
        <p:nvSpPr>
          <p:cNvPr id="3" name="Content Placeholder 2"/>
          <p:cNvSpPr>
            <a:spLocks noGrp="1"/>
          </p:cNvSpPr>
          <p:nvPr>
            <p:ph idx="1"/>
          </p:nvPr>
        </p:nvSpPr>
        <p:spPr/>
        <p:txBody>
          <a:bodyPr/>
          <a:lstStyle/>
          <a:p>
            <a:endParaRPr lang="nl-NL"/>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nl-NL" smtClean="0">
              <a:latin typeface="Arial" pitchFamily="34" charset="0"/>
              <a:ea typeface="ＭＳ Ｐゴシック" pitchFamily="34" charset="-128"/>
              <a:cs typeface="Arial" pitchFamily="34" charset="0"/>
            </a:endParaRPr>
          </a:p>
        </p:txBody>
      </p:sp>
      <p:pic>
        <p:nvPicPr>
          <p:cNvPr id="25603" name="Content Placeholder 3" descr="Detail-from-Adam-and-Eve--007.jpg"/>
          <p:cNvPicPr>
            <a:picLocks noGrp="1" noChangeAspect="1"/>
          </p:cNvPicPr>
          <p:nvPr>
            <p:ph idx="1"/>
          </p:nvPr>
        </p:nvPicPr>
        <p:blipFill>
          <a:blip r:embed="rId2"/>
          <a:srcRect/>
          <a:stretch>
            <a:fillRect/>
          </a:stretch>
        </p:blipFill>
        <p:spPr>
          <a:xfrm>
            <a:off x="2398713" y="2428875"/>
            <a:ext cx="8374062" cy="5024438"/>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NL" dirty="0" smtClean="0">
                <a:latin typeface="Arial" pitchFamily="34" charset="0"/>
                <a:ea typeface="ＭＳ Ｐゴシック" pitchFamily="34" charset="-128"/>
                <a:cs typeface="Arial" pitchFamily="34" charset="0"/>
              </a:rPr>
              <a:t>Waarom zouden we gesprekken analyseren?</a:t>
            </a:r>
          </a:p>
        </p:txBody>
      </p:sp>
      <p:sp>
        <p:nvSpPr>
          <p:cNvPr id="3" name="Content Placeholder 2"/>
          <p:cNvSpPr>
            <a:spLocks noGrp="1"/>
          </p:cNvSpPr>
          <p:nvPr>
            <p:ph idx="1"/>
          </p:nvPr>
        </p:nvSpPr>
        <p:spPr/>
        <p:txBody>
          <a:bodyPr/>
          <a:lstStyle/>
          <a:p>
            <a:pPr>
              <a:defRPr/>
            </a:pPr>
            <a:r>
              <a:rPr lang="en-US" dirty="0" err="1" smtClean="0">
                <a:ea typeface="ＭＳ Ｐゴシック" pitchFamily="34" charset="-128"/>
                <a:cs typeface="Arial" pitchFamily="34" charset="0"/>
              </a:rPr>
              <a:t>Gesprekken</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zijn</a:t>
            </a:r>
            <a:r>
              <a:rPr lang="en-US" dirty="0" smtClean="0">
                <a:ea typeface="ＭＳ Ｐゴシック" pitchFamily="34" charset="-128"/>
                <a:cs typeface="Arial" pitchFamily="34" charset="0"/>
              </a:rPr>
              <a:t> de basis van </a:t>
            </a:r>
            <a:r>
              <a:rPr lang="en-US" dirty="0" err="1" smtClean="0">
                <a:ea typeface="ＭＳ Ｐゴシック" pitchFamily="34" charset="-128"/>
                <a:cs typeface="Arial" pitchFamily="34" charset="0"/>
              </a:rPr>
              <a:t>ons</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sociale</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zijn</a:t>
            </a:r>
            <a:r>
              <a:rPr lang="en-US" dirty="0" smtClean="0">
                <a:ea typeface="ＭＳ Ｐゴシック" pitchFamily="34" charset="-128"/>
                <a:cs typeface="Arial" pitchFamily="34" charset="0"/>
              </a:rPr>
              <a:t> en </a:t>
            </a:r>
            <a:r>
              <a:rPr lang="en-US" dirty="0" err="1" smtClean="0">
                <a:ea typeface="ＭＳ Ｐゴシック" pitchFamily="34" charset="-128"/>
                <a:cs typeface="Arial" pitchFamily="34" charset="0"/>
              </a:rPr>
              <a:t>handelen</a:t>
            </a:r>
            <a:r>
              <a:rPr lang="en-US" dirty="0" smtClean="0">
                <a:ea typeface="ＭＳ Ｐゴシック" pitchFamily="34" charset="-128"/>
                <a:cs typeface="Arial" pitchFamily="34" charset="0"/>
              </a:rPr>
              <a:t> </a:t>
            </a:r>
            <a:r>
              <a:rPr lang="en-US" sz="1800" dirty="0" smtClean="0">
                <a:ea typeface="ＭＳ Ｐゴシック" pitchFamily="34" charset="-128"/>
                <a:cs typeface="Arial" pitchFamily="34" charset="0"/>
              </a:rPr>
              <a:t>(“primordial site of sociality” </a:t>
            </a:r>
            <a:r>
              <a:rPr lang="en-US" sz="1800" dirty="0" err="1" smtClean="0">
                <a:ea typeface="ＭＳ Ｐゴシック" pitchFamily="34" charset="-128"/>
                <a:cs typeface="Arial" pitchFamily="34" charset="0"/>
              </a:rPr>
              <a:t>Schegloff</a:t>
            </a:r>
            <a:r>
              <a:rPr lang="en-US" sz="1800" dirty="0" smtClean="0">
                <a:ea typeface="ＭＳ Ｐゴシック" pitchFamily="34" charset="-128"/>
                <a:cs typeface="Arial" pitchFamily="34" charset="0"/>
              </a:rPr>
              <a:t> 1986: 112).</a:t>
            </a:r>
          </a:p>
          <a:p>
            <a:pPr>
              <a:defRPr/>
            </a:pPr>
            <a:endParaRPr lang="en-US" dirty="0" smtClean="0">
              <a:ea typeface="ＭＳ Ｐゴシック" pitchFamily="34" charset="-128"/>
              <a:cs typeface="Arial" pitchFamily="34" charset="0"/>
            </a:endParaRPr>
          </a:p>
          <a:p>
            <a:pPr>
              <a:defRPr/>
            </a:pPr>
            <a:r>
              <a:rPr lang="en-US" dirty="0" err="1" smtClean="0">
                <a:ea typeface="ＭＳ Ｐゴシック" pitchFamily="34" charset="-128"/>
                <a:cs typeface="Arial" pitchFamily="34" charset="0"/>
              </a:rPr>
              <a:t>Gesprek</a:t>
            </a:r>
            <a:r>
              <a:rPr lang="en-US" dirty="0" smtClean="0">
                <a:ea typeface="ＭＳ Ｐゴシック" pitchFamily="34" charset="-128"/>
                <a:cs typeface="Arial" pitchFamily="34" charset="0"/>
              </a:rPr>
              <a:t> is </a:t>
            </a:r>
            <a:r>
              <a:rPr lang="en-US" dirty="0" err="1" smtClean="0">
                <a:ea typeface="ＭＳ Ｐゴシック" pitchFamily="34" charset="-128"/>
                <a:cs typeface="Arial" pitchFamily="34" charset="0"/>
              </a:rPr>
              <a:t>complexe</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activiteit</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waar</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taal</a:t>
            </a:r>
            <a:r>
              <a:rPr lang="en-US" dirty="0" smtClean="0">
                <a:ea typeface="ＭＳ Ｐゴシック" pitchFamily="34" charset="-128"/>
                <a:cs typeface="Arial" pitchFamily="34" charset="0"/>
              </a:rPr>
              <a:t> (en </a:t>
            </a:r>
            <a:r>
              <a:rPr lang="en-US" dirty="0" err="1" smtClean="0">
                <a:ea typeface="ＭＳ Ｐゴシック" pitchFamily="34" charset="-128"/>
                <a:cs typeface="Arial" pitchFamily="34" charset="0"/>
              </a:rPr>
              <a:t>nonverbale</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systemen</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cognitie</a:t>
            </a:r>
            <a:r>
              <a:rPr lang="en-US" dirty="0" smtClean="0">
                <a:ea typeface="ＭＳ Ｐゴシック" pitchFamily="34" charset="-128"/>
                <a:cs typeface="Arial" pitchFamily="34" charset="0"/>
              </a:rPr>
              <a:t> en </a:t>
            </a:r>
            <a:r>
              <a:rPr lang="en-US" dirty="0" err="1" smtClean="0">
                <a:ea typeface="ＭＳ Ｐゴシック" pitchFamily="34" charset="-128"/>
                <a:cs typeface="Arial" pitchFamily="34" charset="0"/>
              </a:rPr>
              <a:t>sociale</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ordening</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bij</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elkaar</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komen</a:t>
            </a:r>
            <a:r>
              <a:rPr lang="en-US" dirty="0" smtClean="0">
                <a:ea typeface="ＭＳ Ｐゴシック" pitchFamily="34" charset="-128"/>
                <a:cs typeface="Arial" pitchFamily="34" charset="0"/>
              </a:rPr>
              <a:t>.</a:t>
            </a:r>
          </a:p>
          <a:p>
            <a:pPr>
              <a:buNone/>
              <a:defRPr/>
            </a:pPr>
            <a:endParaRPr lang="en-US" dirty="0" smtClean="0">
              <a:ea typeface="ＭＳ Ｐゴシック" pitchFamily="34" charset="-128"/>
              <a:cs typeface="Arial" pitchFamily="34" charset="0"/>
            </a:endParaRPr>
          </a:p>
          <a:p>
            <a:pPr>
              <a:defRPr/>
            </a:pPr>
            <a:r>
              <a:rPr lang="en-US" dirty="0" err="1" smtClean="0">
                <a:ea typeface="ＭＳ Ｐゴシック" pitchFamily="34" charset="-128"/>
                <a:cs typeface="Arial" pitchFamily="34" charset="0"/>
              </a:rPr>
              <a:t>Gesprekken</a:t>
            </a:r>
            <a:r>
              <a:rPr lang="en-US" dirty="0" smtClean="0">
                <a:ea typeface="ＭＳ Ｐゴシック" pitchFamily="34" charset="-128"/>
                <a:cs typeface="Arial" pitchFamily="34" charset="0"/>
              </a:rPr>
              <a:t> steeds </a:t>
            </a:r>
            <a:r>
              <a:rPr lang="en-US" dirty="0" err="1" smtClean="0">
                <a:ea typeface="ＭＳ Ｐゴシック" pitchFamily="34" charset="-128"/>
                <a:cs typeface="Arial" pitchFamily="34" charset="0"/>
              </a:rPr>
              <a:t>vaker</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gemedieerd</a:t>
            </a:r>
            <a:r>
              <a:rPr lang="en-US" dirty="0" smtClean="0">
                <a:ea typeface="ＭＳ Ｐゴシック" pitchFamily="34" charset="-128"/>
                <a:cs typeface="Arial" pitchFamily="34" charset="0"/>
              </a:rPr>
              <a:t>” (online </a:t>
            </a:r>
            <a:r>
              <a:rPr lang="en-US" dirty="0" err="1" smtClean="0">
                <a:ea typeface="ＭＳ Ｐゴシック" pitchFamily="34" charset="-128"/>
                <a:cs typeface="Arial" pitchFamily="34" charset="0"/>
              </a:rPr>
              <a:t>communicatie</a:t>
            </a:r>
            <a:r>
              <a:rPr lang="en-US" dirty="0" smtClean="0">
                <a:ea typeface="ＭＳ Ｐゴシック" pitchFamily="34" charset="-128"/>
                <a:cs typeface="Arial" pitchFamily="34" charset="0"/>
              </a:rPr>
              <a:t>).</a:t>
            </a:r>
          </a:p>
          <a:p>
            <a:pPr>
              <a:defRPr/>
            </a:pPr>
            <a:endParaRPr lang="en-US" dirty="0" smtClean="0">
              <a:ea typeface="ＭＳ Ｐゴシック" pitchFamily="34" charset="-128"/>
              <a:cs typeface="Arial" pitchFamily="34" charset="0"/>
            </a:endParaRPr>
          </a:p>
          <a:p>
            <a:pPr>
              <a:buNone/>
              <a:defRPr/>
            </a:pPr>
            <a:r>
              <a:rPr lang="en-US" dirty="0" smtClean="0">
                <a:ea typeface="ＭＳ Ｐゴシック" pitchFamily="34" charset="-128"/>
                <a:cs typeface="Arial" pitchFamily="34" charset="0"/>
              </a:rPr>
              <a:t>&gt; Hoe </a:t>
            </a:r>
            <a:r>
              <a:rPr lang="en-US" dirty="0" err="1" smtClean="0">
                <a:ea typeface="ＭＳ Ｐゴシック" pitchFamily="34" charset="-128"/>
                <a:cs typeface="Arial" pitchFamily="34" charset="0"/>
              </a:rPr>
              <a:t>zien</a:t>
            </a:r>
            <a:r>
              <a:rPr lang="en-US" dirty="0" smtClean="0">
                <a:ea typeface="ＭＳ Ｐゴシック" pitchFamily="34" charset="-128"/>
                <a:cs typeface="Arial" pitchFamily="34" charset="0"/>
              </a:rPr>
              <a:t> </a:t>
            </a:r>
            <a:r>
              <a:rPr lang="en-US" dirty="0" err="1" smtClean="0">
                <a:ea typeface="ＭＳ Ｐゴシック" pitchFamily="34" charset="-128"/>
                <a:cs typeface="Arial" pitchFamily="34" charset="0"/>
              </a:rPr>
              <a:t>gesprekken</a:t>
            </a:r>
            <a:r>
              <a:rPr lang="en-US" dirty="0" smtClean="0">
                <a:ea typeface="ＭＳ Ｐゴシック" pitchFamily="34" charset="-128"/>
                <a:cs typeface="Arial" pitchFamily="34" charset="0"/>
              </a:rPr>
              <a:t> via “</a:t>
            </a:r>
            <a:r>
              <a:rPr lang="en-US" dirty="0" err="1" smtClean="0">
                <a:ea typeface="ＭＳ Ｐゴシック" pitchFamily="34" charset="-128"/>
                <a:cs typeface="Arial" pitchFamily="34" charset="0"/>
              </a:rPr>
              <a:t>nieuwe</a:t>
            </a:r>
            <a:r>
              <a:rPr lang="en-US" dirty="0" smtClean="0">
                <a:ea typeface="ＭＳ Ｐゴシック" pitchFamily="34" charset="-128"/>
                <a:cs typeface="Arial" pitchFamily="34" charset="0"/>
              </a:rPr>
              <a:t>” media </a:t>
            </a:r>
            <a:r>
              <a:rPr lang="en-US" dirty="0" err="1" smtClean="0">
                <a:ea typeface="ＭＳ Ｐゴシック" pitchFamily="34" charset="-128"/>
                <a:cs typeface="Arial" pitchFamily="34" charset="0"/>
              </a:rPr>
              <a:t>eruit</a:t>
            </a:r>
            <a:r>
              <a:rPr lang="en-US" dirty="0" smtClean="0">
                <a:ea typeface="ＭＳ Ｐゴシック" pitchFamily="34" charset="-128"/>
                <a:cs typeface="Arial" pitchFamily="34" charset="0"/>
              </a:rPr>
              <a:t>?</a:t>
            </a:r>
          </a:p>
          <a:p>
            <a:pPr>
              <a:buFontTx/>
              <a:buNone/>
              <a:defRPr/>
            </a:pPr>
            <a:endParaRPr lang="en-US" dirty="0" smtClean="0">
              <a:ea typeface="ＭＳ Ｐゴシック" pitchFamily="34" charset="-128"/>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Conversatieanalyse</a:t>
            </a:r>
            <a:endParaRPr lang="nl-NL" dirty="0"/>
          </a:p>
        </p:txBody>
      </p:sp>
      <p:sp>
        <p:nvSpPr>
          <p:cNvPr id="3" name="Content Placeholder 2"/>
          <p:cNvSpPr>
            <a:spLocks noGrp="1"/>
          </p:cNvSpPr>
          <p:nvPr>
            <p:ph idx="1"/>
          </p:nvPr>
        </p:nvSpPr>
        <p:spPr/>
        <p:txBody>
          <a:bodyPr/>
          <a:lstStyle/>
          <a:p>
            <a:r>
              <a:rPr lang="nl-NL" dirty="0" smtClean="0"/>
              <a:t>Gesprekken analyseren</a:t>
            </a:r>
          </a:p>
          <a:p>
            <a:pPr lvl="1"/>
            <a:r>
              <a:rPr lang="nl-NL" dirty="0" smtClean="0"/>
              <a:t>Alledaagse gesprekken:algemene gesprekspraktijken identificeren (bijv. polariteit in vraagontwerp)</a:t>
            </a:r>
          </a:p>
          <a:p>
            <a:pPr lvl="1"/>
            <a:r>
              <a:rPr lang="nl-NL" dirty="0" smtClean="0"/>
              <a:t>Institutionele gesprekken: interactie specifiek voor die setting, gevormd door de belangen en kenmerken van die setting</a:t>
            </a:r>
          </a:p>
          <a:p>
            <a:endParaRPr lang="nl-NL" dirty="0" smtClean="0"/>
          </a:p>
          <a:p>
            <a:r>
              <a:rPr lang="nl-NL" dirty="0" smtClean="0"/>
              <a:t>Natuurlijke gesprekken</a:t>
            </a:r>
          </a:p>
          <a:p>
            <a:endParaRPr lang="nl-NL" dirty="0" smtClean="0"/>
          </a:p>
          <a:p>
            <a:r>
              <a:rPr lang="nl-NL" dirty="0" smtClean="0"/>
              <a:t>Kwalitatief onderzoek (niet tellen)</a:t>
            </a:r>
          </a:p>
          <a:p>
            <a:endParaRPr lang="nl-NL" dirty="0" smtClean="0"/>
          </a:p>
          <a:p>
            <a:r>
              <a:rPr lang="nl-NL" dirty="0" smtClean="0"/>
              <a:t>Analyse van </a:t>
            </a:r>
            <a:r>
              <a:rPr lang="nl-NL" dirty="0" err="1" smtClean="0"/>
              <a:t>interactionele</a:t>
            </a:r>
            <a:r>
              <a:rPr lang="nl-NL" dirty="0" smtClean="0"/>
              <a:t> betekenis van uitingen</a:t>
            </a:r>
          </a:p>
          <a:p>
            <a:endParaRPr lang="nl-NL" dirty="0" smtClean="0"/>
          </a:p>
          <a:p>
            <a:r>
              <a:rPr lang="nl-NL" dirty="0" smtClean="0"/>
              <a:t>“Online” gesprekken: technologische aspecten in analyse betrekken</a:t>
            </a:r>
          </a:p>
          <a:p>
            <a:pPr lvl="1"/>
            <a:r>
              <a:rPr lang="nl-NL" dirty="0" smtClean="0"/>
              <a:t>E-mail: </a:t>
            </a:r>
            <a:r>
              <a:rPr lang="nl-NL" dirty="0" err="1" smtClean="0"/>
              <a:t>copy-paste</a:t>
            </a:r>
            <a:r>
              <a:rPr lang="nl-NL" dirty="0" smtClean="0"/>
              <a:t>, aan welk adres stuur je de mail</a:t>
            </a:r>
          </a:p>
          <a:p>
            <a:pPr lvl="1"/>
            <a:r>
              <a:rPr lang="nl-NL" dirty="0" smtClean="0"/>
              <a:t>Chat/</a:t>
            </a:r>
            <a:r>
              <a:rPr lang="nl-NL" dirty="0" err="1" smtClean="0"/>
              <a:t>WhatsApp</a:t>
            </a:r>
            <a:r>
              <a:rPr lang="nl-NL" dirty="0" smtClean="0"/>
              <a:t>: gelijktijdig typen, minder synchroon dan praten</a:t>
            </a:r>
          </a:p>
          <a:p>
            <a:pPr lvl="1"/>
            <a:r>
              <a:rPr lang="nl-NL" dirty="0" smtClean="0"/>
              <a:t>Forum: organisatie in subfora, wel/niet gemodereerd</a:t>
            </a:r>
          </a:p>
          <a:p>
            <a:pPr lvl="1"/>
            <a:r>
              <a:rPr lang="nl-NL" dirty="0" err="1" smtClean="0"/>
              <a:t>Twitter</a:t>
            </a:r>
            <a:r>
              <a:rPr lang="nl-NL" dirty="0" smtClean="0"/>
              <a:t>: 140 tekens</a:t>
            </a:r>
          </a:p>
          <a:p>
            <a:pPr marL="0" indent="0">
              <a:buNone/>
            </a:pPr>
            <a:r>
              <a:rPr lang="nl-NL" sz="2000" dirty="0" smtClean="0"/>
              <a:t/>
            </a:r>
            <a:br>
              <a:rPr lang="nl-NL" sz="2000" dirty="0" smtClean="0"/>
            </a:br>
            <a:endParaRPr lang="nl-NL" dirty="0" smtClean="0"/>
          </a:p>
          <a:p>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 1: </a:t>
            </a:r>
            <a:r>
              <a:rPr lang="nl-NL" dirty="0" err="1" smtClean="0"/>
              <a:t>recipient</a:t>
            </a:r>
            <a:r>
              <a:rPr lang="nl-NL" dirty="0" smtClean="0"/>
              <a:t> design in e-mail</a:t>
            </a:r>
            <a:endParaRPr lang="nl-NL" dirty="0"/>
          </a:p>
        </p:txBody>
      </p:sp>
      <p:sp>
        <p:nvSpPr>
          <p:cNvPr id="3" name="Content Placeholder 2"/>
          <p:cNvSpPr>
            <a:spLocks noGrp="1"/>
          </p:cNvSpPr>
          <p:nvPr>
            <p:ph idx="1"/>
          </p:nvPr>
        </p:nvSpPr>
        <p:spPr/>
        <p:txBody>
          <a:bodyPr/>
          <a:lstStyle/>
          <a:p>
            <a:r>
              <a:rPr lang="nl-NL" dirty="0" smtClean="0"/>
              <a:t>Project VU Amsterdam</a:t>
            </a:r>
          </a:p>
          <a:p>
            <a:endParaRPr lang="nl-NL" dirty="0" smtClean="0"/>
          </a:p>
          <a:p>
            <a:r>
              <a:rPr lang="nl-NL" dirty="0" smtClean="0"/>
              <a:t>Online counseling (e-mail, chat en </a:t>
            </a:r>
            <a:r>
              <a:rPr lang="nl-NL" dirty="0" err="1" smtClean="0"/>
              <a:t>e-cursus</a:t>
            </a:r>
            <a:r>
              <a:rPr lang="nl-NL" dirty="0" smtClean="0"/>
              <a:t>)</a:t>
            </a:r>
          </a:p>
          <a:p>
            <a:endParaRPr lang="nl-NL" dirty="0" smtClean="0"/>
          </a:p>
          <a:p>
            <a:r>
              <a:rPr lang="nl-NL" dirty="0" smtClean="0"/>
              <a:t>Traject van 5 weken, lichte angst en/of depressie, 1 x per week mailen of </a:t>
            </a:r>
            <a:r>
              <a:rPr lang="nl-NL" dirty="0" err="1" smtClean="0"/>
              <a:t>chatten</a:t>
            </a:r>
            <a:r>
              <a:rPr lang="nl-NL" dirty="0" smtClean="0"/>
              <a:t> met coach</a:t>
            </a:r>
          </a:p>
          <a:p>
            <a:endParaRPr lang="nl-NL" dirty="0" smtClean="0"/>
          </a:p>
          <a:p>
            <a:r>
              <a:rPr lang="nl-NL" dirty="0" smtClean="0"/>
              <a:t>Wat zijn typische kenmerken van de interactie en welke verschillen zien we tussen communicatiemedia?</a:t>
            </a:r>
          </a:p>
          <a:p>
            <a:endParaRPr lang="nl-NL" dirty="0" smtClean="0"/>
          </a:p>
          <a:p>
            <a:pPr>
              <a:buNone/>
            </a:pPr>
            <a:endParaRPr lang="nl-NL"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cs typeface="Courier New" pitchFamily="49" charset="0"/>
              </a:rPr>
              <a:t>Fragment 1 (1004)  Thread </a:t>
            </a:r>
            <a:r>
              <a:rPr lang="en-GB" dirty="0" err="1" smtClean="0">
                <a:latin typeface="+mn-lt"/>
                <a:cs typeface="Courier New" pitchFamily="49" charset="0"/>
              </a:rPr>
              <a:t>Ivo</a:t>
            </a:r>
            <a:r>
              <a:rPr lang="en-GB" dirty="0" smtClean="0">
                <a:latin typeface="+mn-lt"/>
                <a:cs typeface="Courier New" pitchFamily="49" charset="0"/>
              </a:rPr>
              <a:t> (coach) - </a:t>
            </a:r>
            <a:r>
              <a:rPr lang="en-GB" dirty="0" err="1" smtClean="0">
                <a:latin typeface="+mn-lt"/>
                <a:cs typeface="Courier New" pitchFamily="49" charset="0"/>
              </a:rPr>
              <a:t>Annemieke</a:t>
            </a:r>
            <a:r>
              <a:rPr lang="en-GB" dirty="0" smtClean="0">
                <a:latin typeface="+mn-lt"/>
                <a:cs typeface="Courier New" pitchFamily="49" charset="0"/>
              </a:rPr>
              <a:t> (</a:t>
            </a:r>
            <a:r>
              <a:rPr lang="en-GB" dirty="0" err="1" smtClean="0">
                <a:latin typeface="+mn-lt"/>
                <a:cs typeface="Courier New" pitchFamily="49" charset="0"/>
              </a:rPr>
              <a:t>cliënt</a:t>
            </a:r>
            <a:r>
              <a:rPr lang="en-GB" dirty="0" smtClean="0">
                <a:latin typeface="+mn-lt"/>
                <a:cs typeface="Courier New" pitchFamily="49" charset="0"/>
              </a:rPr>
              <a:t>) </a:t>
            </a:r>
            <a:r>
              <a:rPr lang="nl-NL" dirty="0" smtClean="0">
                <a:latin typeface="+mn-lt"/>
                <a:cs typeface="Courier New" pitchFamily="49" charset="0"/>
              </a:rPr>
              <a:t/>
            </a:r>
            <a:br>
              <a:rPr lang="nl-NL" dirty="0" smtClean="0">
                <a:latin typeface="+mn-lt"/>
                <a:cs typeface="Courier New" pitchFamily="49" charset="0"/>
              </a:rPr>
            </a:br>
            <a:endParaRPr lang="nl-NL" dirty="0">
              <a:latin typeface="+mn-lt"/>
            </a:endParaRPr>
          </a:p>
        </p:txBody>
      </p:sp>
      <p:sp>
        <p:nvSpPr>
          <p:cNvPr id="3" name="Content Placeholder 2"/>
          <p:cNvSpPr>
            <a:spLocks noGrp="1"/>
          </p:cNvSpPr>
          <p:nvPr>
            <p:ph idx="1"/>
          </p:nvPr>
        </p:nvSpPr>
        <p:spPr>
          <a:xfrm>
            <a:off x="885776" y="2068488"/>
            <a:ext cx="11049000" cy="6007100"/>
          </a:xfrm>
        </p:spPr>
        <p:txBody>
          <a:bodyPr/>
          <a:lstStyle/>
          <a:p>
            <a:pPr>
              <a:buNone/>
            </a:pPr>
            <a:r>
              <a:rPr lang="nl-NL" sz="2200" u="sng" dirty="0" smtClean="0">
                <a:latin typeface="Courier New" pitchFamily="49" charset="0"/>
                <a:cs typeface="Courier New" pitchFamily="49" charset="0"/>
              </a:rPr>
              <a:t>Mail 7 – cliënt 7 juli (mailadres)</a:t>
            </a:r>
            <a:endParaRPr lang="nl-NL" sz="2200" dirty="0" smtClean="0">
              <a:latin typeface="Courier New" pitchFamily="49" charset="0"/>
              <a:cs typeface="Courier New" pitchFamily="49" charset="0"/>
            </a:endParaRPr>
          </a:p>
          <a:p>
            <a:pPr>
              <a:buNone/>
            </a:pPr>
            <a:r>
              <a:rPr lang="nl-NL" sz="2200" dirty="0" smtClean="0">
                <a:latin typeface="Courier New" pitchFamily="49" charset="0"/>
                <a:cs typeface="Courier New" pitchFamily="49" charset="0"/>
              </a:rPr>
              <a:t>Dag Ivo Steur,</a:t>
            </a:r>
          </a:p>
          <a:p>
            <a:pPr marL="0" indent="0">
              <a:buNone/>
            </a:pPr>
            <a:r>
              <a:rPr lang="nl-NL" sz="2200" dirty="0" smtClean="0">
                <a:latin typeface="Courier New" pitchFamily="49" charset="0"/>
                <a:cs typeface="Courier New" pitchFamily="49" charset="0"/>
              </a:rPr>
              <a:t>Na  les 1 heb ik inderdaad op - stuur naar begeleider- geklikt. […]</a:t>
            </a:r>
          </a:p>
          <a:p>
            <a:pPr>
              <a:buNone/>
            </a:pPr>
            <a:r>
              <a:rPr lang="nl-NL" sz="2200" dirty="0" smtClean="0">
                <a:latin typeface="Courier New" pitchFamily="49" charset="0"/>
                <a:cs typeface="Courier New" pitchFamily="49" charset="0"/>
              </a:rPr>
              <a:t>met vriendelijke groet</a:t>
            </a:r>
          </a:p>
          <a:p>
            <a:pPr>
              <a:buNone/>
            </a:pPr>
            <a:r>
              <a:rPr lang="nl-NL" sz="2200" dirty="0" smtClean="0">
                <a:latin typeface="Courier New" pitchFamily="49" charset="0"/>
                <a:cs typeface="Courier New" pitchFamily="49" charset="0"/>
              </a:rPr>
              <a:t>Annemieke Achterberg</a:t>
            </a:r>
          </a:p>
          <a:p>
            <a:pPr marL="0" indent="0">
              <a:buNone/>
            </a:pPr>
            <a:r>
              <a:rPr lang="nl-NL" sz="2200" dirty="0" smtClean="0">
                <a:latin typeface="Courier New" pitchFamily="49" charset="0"/>
                <a:cs typeface="Courier New" pitchFamily="49" charset="0"/>
              </a:rPr>
              <a:t>ps. is het goed als ik je met Ivo aanspreek en jij mij met Annemieke, zelf vind ik dat prettiger als mevrouw.</a:t>
            </a:r>
          </a:p>
          <a:p>
            <a:pPr>
              <a:buNone/>
            </a:pPr>
            <a:endParaRPr lang="en-US"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r>
              <a:rPr lang="nl-NL" sz="2200" u="sng" dirty="0" smtClean="0">
                <a:latin typeface="Courier New" pitchFamily="49" charset="0"/>
                <a:cs typeface="Courier New" pitchFamily="49" charset="0"/>
              </a:rPr>
              <a:t>Mail 8 – coach 8 juli (online omgeving)</a:t>
            </a:r>
          </a:p>
          <a:p>
            <a:pPr>
              <a:buNone/>
            </a:pPr>
            <a:r>
              <a:rPr lang="nl-NL" sz="2200" dirty="0" smtClean="0">
                <a:latin typeface="Courier New" pitchFamily="49" charset="0"/>
                <a:cs typeface="Courier New" pitchFamily="49" charset="0"/>
              </a:rPr>
              <a:t>Beste mevrouw Achterberg,</a:t>
            </a:r>
          </a:p>
          <a:p>
            <a:pPr marL="0" indent="0">
              <a:buNone/>
            </a:pPr>
            <a:r>
              <a:rPr lang="nl-NL" sz="2200" dirty="0" smtClean="0">
                <a:latin typeface="Courier New" pitchFamily="49" charset="0"/>
                <a:cs typeface="Courier New" pitchFamily="49" charset="0"/>
              </a:rPr>
              <a:t>[…] Bedankt voor het inzenden van uw eerste opdracht, ik kan goed zien dat u flink aan het werk bent gegaan. </a:t>
            </a:r>
            <a:r>
              <a:rPr lang="en-US" sz="2200"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dirty="0" smtClean="0">
                <a:latin typeface="Courier New" pitchFamily="49" charset="0"/>
                <a:cs typeface="Courier New" pitchFamily="49" charset="0"/>
              </a:rPr>
              <a:t>Met </a:t>
            </a:r>
            <a:r>
              <a:rPr lang="en-US" sz="2200" dirty="0" err="1" smtClean="0">
                <a:latin typeface="Courier New" pitchFamily="49" charset="0"/>
                <a:cs typeface="Courier New" pitchFamily="49" charset="0"/>
              </a:rPr>
              <a:t>vriendelijke</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groet</a:t>
            </a:r>
            <a:r>
              <a:rPr lang="en-US" sz="2200"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dirty="0" err="1" smtClean="0">
                <a:latin typeface="Courier New" pitchFamily="49" charset="0"/>
                <a:cs typeface="Courier New" pitchFamily="49" charset="0"/>
              </a:rPr>
              <a:t>Ivo</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Steur</a:t>
            </a:r>
            <a:endParaRPr lang="nl-NL" sz="2200" dirty="0" smtClean="0">
              <a:latin typeface="Courier New" pitchFamily="49" charset="0"/>
              <a:cs typeface="Courier New" pitchFamily="49" charset="0"/>
            </a:endParaRPr>
          </a:p>
          <a:p>
            <a:pPr>
              <a:buNone/>
            </a:pPr>
            <a:endParaRPr lang="nl-NL"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cs typeface="Courier New" pitchFamily="49" charset="0"/>
              </a:rPr>
              <a:t>Fragment 1 (1004)  Thread </a:t>
            </a:r>
            <a:r>
              <a:rPr lang="en-GB" dirty="0" err="1" smtClean="0">
                <a:latin typeface="+mn-lt"/>
                <a:cs typeface="Courier New" pitchFamily="49" charset="0"/>
              </a:rPr>
              <a:t>Ivo</a:t>
            </a:r>
            <a:r>
              <a:rPr lang="en-GB" dirty="0" smtClean="0">
                <a:latin typeface="+mn-lt"/>
                <a:cs typeface="Courier New" pitchFamily="49" charset="0"/>
              </a:rPr>
              <a:t> (coach) - </a:t>
            </a:r>
            <a:r>
              <a:rPr lang="en-GB" dirty="0" err="1" smtClean="0">
                <a:latin typeface="+mn-lt"/>
                <a:cs typeface="Courier New" pitchFamily="49" charset="0"/>
              </a:rPr>
              <a:t>Annemieke</a:t>
            </a:r>
            <a:r>
              <a:rPr lang="en-GB" dirty="0" smtClean="0">
                <a:latin typeface="+mn-lt"/>
                <a:cs typeface="Courier New" pitchFamily="49" charset="0"/>
              </a:rPr>
              <a:t> (</a:t>
            </a:r>
            <a:r>
              <a:rPr lang="en-GB" dirty="0" err="1" smtClean="0">
                <a:latin typeface="+mn-lt"/>
                <a:cs typeface="Courier New" pitchFamily="49" charset="0"/>
              </a:rPr>
              <a:t>cliënt</a:t>
            </a:r>
            <a:r>
              <a:rPr lang="en-GB" dirty="0" smtClean="0">
                <a:latin typeface="+mn-lt"/>
                <a:cs typeface="Courier New" pitchFamily="49" charset="0"/>
              </a:rPr>
              <a:t>) </a:t>
            </a:r>
            <a:r>
              <a:rPr lang="nl-NL" dirty="0" smtClean="0">
                <a:latin typeface="+mn-lt"/>
                <a:cs typeface="Courier New" pitchFamily="49" charset="0"/>
              </a:rPr>
              <a:t/>
            </a:r>
            <a:br>
              <a:rPr lang="nl-NL" dirty="0" smtClean="0">
                <a:latin typeface="+mn-lt"/>
                <a:cs typeface="Courier New" pitchFamily="49" charset="0"/>
              </a:rPr>
            </a:br>
            <a:endParaRPr lang="nl-NL" dirty="0">
              <a:latin typeface="+mn-lt"/>
            </a:endParaRPr>
          </a:p>
        </p:txBody>
      </p:sp>
      <p:sp>
        <p:nvSpPr>
          <p:cNvPr id="3" name="Content Placeholder 2"/>
          <p:cNvSpPr>
            <a:spLocks noGrp="1"/>
          </p:cNvSpPr>
          <p:nvPr>
            <p:ph idx="1"/>
          </p:nvPr>
        </p:nvSpPr>
        <p:spPr>
          <a:xfrm>
            <a:off x="885776" y="2068488"/>
            <a:ext cx="11049000" cy="6007100"/>
          </a:xfrm>
        </p:spPr>
        <p:txBody>
          <a:bodyPr/>
          <a:lstStyle/>
          <a:p>
            <a:pPr>
              <a:buNone/>
            </a:pPr>
            <a:r>
              <a:rPr lang="nl-NL" sz="2200" u="sng" dirty="0" smtClean="0">
                <a:latin typeface="Courier New" pitchFamily="49" charset="0"/>
                <a:cs typeface="Courier New" pitchFamily="49" charset="0"/>
              </a:rPr>
              <a:t>Mail 7 – cliënt 7 juli (mailadres)</a:t>
            </a:r>
            <a:endParaRPr lang="nl-NL" sz="2200" dirty="0" smtClean="0">
              <a:latin typeface="Courier New" pitchFamily="49" charset="0"/>
              <a:cs typeface="Courier New" pitchFamily="49" charset="0"/>
            </a:endParaRPr>
          </a:p>
          <a:p>
            <a:pPr>
              <a:buNone/>
            </a:pPr>
            <a:r>
              <a:rPr lang="nl-NL" sz="2200" dirty="0" smtClean="0">
                <a:latin typeface="Courier New" pitchFamily="49" charset="0"/>
                <a:cs typeface="Courier New" pitchFamily="49" charset="0"/>
              </a:rPr>
              <a:t>Dag Ivo Steur,</a:t>
            </a:r>
          </a:p>
          <a:p>
            <a:pPr marL="0" indent="0">
              <a:buNone/>
            </a:pPr>
            <a:r>
              <a:rPr lang="nl-NL" sz="2200" dirty="0" smtClean="0">
                <a:latin typeface="Courier New" pitchFamily="49" charset="0"/>
                <a:cs typeface="Courier New" pitchFamily="49" charset="0"/>
              </a:rPr>
              <a:t>Na  les 1 heb ik inderdaad op - stuur naar begeleider- geklikt. […]</a:t>
            </a:r>
          </a:p>
          <a:p>
            <a:pPr>
              <a:buNone/>
            </a:pPr>
            <a:r>
              <a:rPr lang="nl-NL" sz="2200" dirty="0" smtClean="0">
                <a:latin typeface="Courier New" pitchFamily="49" charset="0"/>
                <a:cs typeface="Courier New" pitchFamily="49" charset="0"/>
              </a:rPr>
              <a:t>met vriendelijke groet</a:t>
            </a:r>
          </a:p>
          <a:p>
            <a:pPr>
              <a:buNone/>
            </a:pPr>
            <a:r>
              <a:rPr lang="nl-NL" sz="2200" dirty="0" smtClean="0">
                <a:latin typeface="Courier New" pitchFamily="49" charset="0"/>
                <a:cs typeface="Courier New" pitchFamily="49" charset="0"/>
              </a:rPr>
              <a:t>Annemieke Achterberg</a:t>
            </a:r>
          </a:p>
          <a:p>
            <a:pPr marL="0" indent="0">
              <a:buNone/>
            </a:pPr>
            <a:r>
              <a:rPr lang="nl-NL" sz="2200" b="1" dirty="0" smtClean="0">
                <a:latin typeface="Courier New" pitchFamily="49" charset="0"/>
                <a:cs typeface="Courier New" pitchFamily="49" charset="0"/>
              </a:rPr>
              <a:t>ps.  is het goed als ik je met Ivo aanspreek en jij mij met Annemieke, zelf vind ik dat prettiger als mevrouw.</a:t>
            </a:r>
            <a:endParaRPr lang="nl-NL"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r>
              <a:rPr lang="nl-NL" sz="2200" u="sng" dirty="0" smtClean="0">
                <a:latin typeface="Courier New" pitchFamily="49" charset="0"/>
                <a:cs typeface="Courier New" pitchFamily="49" charset="0"/>
              </a:rPr>
              <a:t>Mail 8 – coach 8 juli (online omgeving)</a:t>
            </a:r>
          </a:p>
          <a:p>
            <a:pPr>
              <a:buNone/>
            </a:pPr>
            <a:r>
              <a:rPr lang="nl-NL" sz="2200" b="1" dirty="0" smtClean="0">
                <a:latin typeface="Courier New" pitchFamily="49" charset="0"/>
                <a:cs typeface="Courier New" pitchFamily="49" charset="0"/>
              </a:rPr>
              <a:t>Beste mevrouw Achterberg,</a:t>
            </a:r>
            <a:endParaRPr lang="nl-NL" sz="2200" dirty="0" smtClean="0">
              <a:latin typeface="Courier New" pitchFamily="49" charset="0"/>
              <a:cs typeface="Courier New" pitchFamily="49" charset="0"/>
            </a:endParaRPr>
          </a:p>
          <a:p>
            <a:pPr marL="0" indent="0">
              <a:buNone/>
            </a:pPr>
            <a:r>
              <a:rPr lang="nl-NL" sz="2200" dirty="0" smtClean="0">
                <a:latin typeface="Courier New" pitchFamily="49" charset="0"/>
                <a:cs typeface="Courier New" pitchFamily="49" charset="0"/>
              </a:rPr>
              <a:t>[…] Bedankt voor het inzenden van </a:t>
            </a:r>
            <a:r>
              <a:rPr lang="nl-NL" sz="2200" b="1" dirty="0" smtClean="0">
                <a:latin typeface="Courier New" pitchFamily="49" charset="0"/>
                <a:cs typeface="Courier New" pitchFamily="49" charset="0"/>
              </a:rPr>
              <a:t>uw</a:t>
            </a:r>
            <a:r>
              <a:rPr lang="nl-NL" sz="2200" dirty="0" smtClean="0">
                <a:latin typeface="Courier New" pitchFamily="49" charset="0"/>
                <a:cs typeface="Courier New" pitchFamily="49" charset="0"/>
              </a:rPr>
              <a:t> eerste opdracht, ik kan goed zien dat </a:t>
            </a:r>
            <a:r>
              <a:rPr lang="nl-NL" sz="2200" b="1" dirty="0" smtClean="0">
                <a:latin typeface="Courier New" pitchFamily="49" charset="0"/>
                <a:cs typeface="Courier New" pitchFamily="49" charset="0"/>
              </a:rPr>
              <a:t>u</a:t>
            </a:r>
            <a:r>
              <a:rPr lang="nl-NL" sz="2200" dirty="0" smtClean="0">
                <a:latin typeface="Courier New" pitchFamily="49" charset="0"/>
                <a:cs typeface="Courier New" pitchFamily="49" charset="0"/>
              </a:rPr>
              <a:t> flink aan het werk bent gegaan. </a:t>
            </a:r>
            <a:r>
              <a:rPr lang="en-US" sz="2200"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dirty="0" smtClean="0">
                <a:latin typeface="Courier New" pitchFamily="49" charset="0"/>
                <a:cs typeface="Courier New" pitchFamily="49" charset="0"/>
              </a:rPr>
              <a:t>Met </a:t>
            </a:r>
            <a:r>
              <a:rPr lang="en-US" sz="2200" dirty="0" err="1" smtClean="0">
                <a:latin typeface="Courier New" pitchFamily="49" charset="0"/>
                <a:cs typeface="Courier New" pitchFamily="49" charset="0"/>
              </a:rPr>
              <a:t>vriendelijke</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groet</a:t>
            </a:r>
            <a:r>
              <a:rPr lang="en-US" sz="2200" dirty="0" smtClean="0">
                <a:latin typeface="Courier New" pitchFamily="49" charset="0"/>
                <a:cs typeface="Courier New" pitchFamily="49" charset="0"/>
              </a:rPr>
              <a:t>,</a:t>
            </a:r>
            <a:endParaRPr lang="nl-NL" sz="2200" dirty="0" smtClean="0">
              <a:latin typeface="Courier New" pitchFamily="49" charset="0"/>
              <a:cs typeface="Courier New" pitchFamily="49" charset="0"/>
            </a:endParaRPr>
          </a:p>
          <a:p>
            <a:pPr>
              <a:buNone/>
            </a:pPr>
            <a:r>
              <a:rPr lang="en-US" sz="2200" dirty="0" err="1" smtClean="0">
                <a:latin typeface="Courier New" pitchFamily="49" charset="0"/>
                <a:cs typeface="Courier New" pitchFamily="49" charset="0"/>
              </a:rPr>
              <a:t>Ivo</a:t>
            </a:r>
            <a:r>
              <a:rPr lang="en-US" sz="2200" dirty="0" smtClean="0">
                <a:latin typeface="Courier New" pitchFamily="49" charset="0"/>
                <a:cs typeface="Courier New" pitchFamily="49" charset="0"/>
              </a:rPr>
              <a:t> </a:t>
            </a:r>
            <a:r>
              <a:rPr lang="en-US" sz="2200" dirty="0" err="1" smtClean="0">
                <a:latin typeface="Courier New" pitchFamily="49" charset="0"/>
                <a:cs typeface="Courier New" pitchFamily="49" charset="0"/>
              </a:rPr>
              <a:t>Steur</a:t>
            </a:r>
            <a:endParaRPr lang="en-US" sz="2200" dirty="0" smtClean="0">
              <a:latin typeface="Courier New" pitchFamily="49" charset="0"/>
              <a:cs typeface="Courier New" pitchFamily="49" charset="0"/>
            </a:endParaRPr>
          </a:p>
          <a:p>
            <a:pPr>
              <a:buNone/>
            </a:pPr>
            <a:endParaRPr lang="en-US" sz="2200" dirty="0" smtClean="0">
              <a:latin typeface="Courier New" pitchFamily="49" charset="0"/>
              <a:cs typeface="Courier New" pitchFamily="49" charset="0"/>
            </a:endParaRPr>
          </a:p>
          <a:p>
            <a:pPr>
              <a:buNone/>
            </a:pPr>
            <a:r>
              <a:rPr lang="nl-NL" sz="2200" dirty="0" smtClean="0">
                <a:cs typeface="Courier New" pitchFamily="49" charset="0"/>
              </a:rPr>
              <a:t>Verzoek niet gehonoreerd &gt; wat is hier </a:t>
            </a:r>
            <a:r>
              <a:rPr lang="nl-NL" sz="2200" dirty="0" err="1" smtClean="0">
                <a:cs typeface="Courier New" pitchFamily="49" charset="0"/>
              </a:rPr>
              <a:t>interactioneel</a:t>
            </a:r>
            <a:r>
              <a:rPr lang="nl-NL" sz="2200" dirty="0" smtClean="0">
                <a:cs typeface="Courier New" pitchFamily="49" charset="0"/>
              </a:rPr>
              <a:t> aan de hand?</a:t>
            </a:r>
          </a:p>
          <a:p>
            <a:pPr>
              <a:buNone/>
            </a:pPr>
            <a:endParaRPr lang="nl-NL" sz="2200" dirty="0" smtClean="0">
              <a:latin typeface="Courier New" pitchFamily="49" charset="0"/>
              <a:cs typeface="Courier New" pitchFamily="49" charset="0"/>
            </a:endParaRPr>
          </a:p>
          <a:p>
            <a:pPr>
              <a:buNone/>
            </a:pPr>
            <a:endParaRPr lang="nl-NL"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asis pagina">
  <a:themeElements>
    <a:clrScheme name="RU 2010">
      <a:dk1>
        <a:srgbClr val="000000"/>
      </a:dk1>
      <a:lt1>
        <a:srgbClr val="FFFFFF"/>
      </a:lt1>
      <a:dk2>
        <a:srgbClr val="000000"/>
      </a:dk2>
      <a:lt2>
        <a:srgbClr val="FFFFFF"/>
      </a:lt2>
      <a:accent1>
        <a:srgbClr val="BE311A"/>
      </a:accent1>
      <a:accent2>
        <a:srgbClr val="636463"/>
      </a:accent2>
      <a:accent3>
        <a:srgbClr val="A3AAA1"/>
      </a:accent3>
      <a:accent4>
        <a:srgbClr val="DADADA"/>
      </a:accent4>
      <a:accent5>
        <a:srgbClr val="C6ABAB"/>
      </a:accent5>
      <a:accent6>
        <a:srgbClr val="8A2509"/>
      </a:accent6>
      <a:hlink>
        <a:srgbClr val="BE311A"/>
      </a:hlink>
      <a:folHlink>
        <a:srgbClr val="BE311A"/>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FFFFFF"/>
            </a:solidFill>
            <a:effectLst/>
            <a:latin typeface="American Typewriter" charset="0"/>
            <a:ea typeface="ヒラギノ明朝 ProN W3" charset="-128"/>
            <a:cs typeface="ヒラギノ明朝 ProN W3" charset="-128"/>
            <a:sym typeface="American Typewriter" charset="0"/>
          </a:defRPr>
        </a:defPPr>
      </a:lstStyle>
    </a:lnDef>
  </a:objectDefaults>
  <a:extraClrSchemeLst>
    <a:extraClrScheme>
      <a:clrScheme name="Basis pagin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20148</TotalTime>
  <Pages>0</Pages>
  <Words>2960</Words>
  <Characters>0</Characters>
  <Application>Microsoft Office PowerPoint</Application>
  <PresentationFormat>Custom</PresentationFormat>
  <Lines>0</Lines>
  <Paragraphs>536</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Basis pagina</vt:lpstr>
      <vt:lpstr>Interactionele dilemma's in online communicatie </vt:lpstr>
      <vt:lpstr>Slide 2</vt:lpstr>
      <vt:lpstr>Slide 3</vt:lpstr>
      <vt:lpstr>Slide 4</vt:lpstr>
      <vt:lpstr>Waarom zouden we gesprekken analyseren?</vt:lpstr>
      <vt:lpstr>Conversatieanalyse</vt:lpstr>
      <vt:lpstr>Voorbeeld 1: recipient design in e-mail</vt:lpstr>
      <vt:lpstr>Fragment 1 (1004)  Thread Ivo (coach) - Annemieke (cliënt)  </vt:lpstr>
      <vt:lpstr>Fragment 1 (1004)  Thread Ivo (coach) - Annemieke (cliënt)  </vt:lpstr>
      <vt:lpstr>Fragment 1 (1004)  Thread Ivo (coach) - Annemieke (cliënt)  </vt:lpstr>
      <vt:lpstr>Recipient design</vt:lpstr>
      <vt:lpstr>Fragment 2: Wat valt je op?</vt:lpstr>
      <vt:lpstr>Fragment 2</vt:lpstr>
      <vt:lpstr>Slide 14</vt:lpstr>
      <vt:lpstr>Bevindingen</vt:lpstr>
      <vt:lpstr>Recipient design in e-mails</vt:lpstr>
      <vt:lpstr>Voorbeeld 2: chatten met klanten - afsluiten</vt:lpstr>
      <vt:lpstr>Gespreksafsluitingen</vt:lpstr>
      <vt:lpstr>Voorbeeld afsluiting telefoongesprek</vt:lpstr>
      <vt:lpstr>Voorbeeld afsluiting telefoongesprek</vt:lpstr>
      <vt:lpstr>Bellen versus chatten</vt:lpstr>
      <vt:lpstr>Dus</vt:lpstr>
      <vt:lpstr>Bevindingen</vt:lpstr>
      <vt:lpstr>Fragment 1</vt:lpstr>
      <vt:lpstr>Fragment 1</vt:lpstr>
      <vt:lpstr>Fragment 2</vt:lpstr>
      <vt:lpstr>Fragment 2</vt:lpstr>
      <vt:lpstr>Fragment 2</vt:lpstr>
      <vt:lpstr>Fragment 3</vt:lpstr>
      <vt:lpstr>Fragment 3</vt:lpstr>
      <vt:lpstr>Fragment 3</vt:lpstr>
      <vt:lpstr>Fragment 3</vt:lpstr>
      <vt:lpstr>Fragment 3</vt:lpstr>
      <vt:lpstr>Fragment 3</vt:lpstr>
      <vt:lpstr>Discussie chatten in professionele context</vt:lpstr>
      <vt:lpstr>Vragen/reacties?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Radboud University Nijmegen</dc:title>
  <dc:creator>Stommel, W.J.P. (Wyke)</dc:creator>
  <cp:lastModifiedBy>U808141</cp:lastModifiedBy>
  <cp:revision>848</cp:revision>
  <dcterms:created xsi:type="dcterms:W3CDTF">2010-10-05T13:34:04Z</dcterms:created>
  <dcterms:modified xsi:type="dcterms:W3CDTF">2014-05-21T10:06:12Z</dcterms:modified>
</cp:coreProperties>
</file>